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260" r:id="rId4"/>
    <p:sldId id="261" r:id="rId5"/>
    <p:sldId id="262" r:id="rId6"/>
    <p:sldId id="264" r:id="rId7"/>
    <p:sldId id="265" r:id="rId8"/>
    <p:sldId id="267" r:id="rId9"/>
    <p:sldId id="268"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6" d="100"/>
          <a:sy n="96" d="100"/>
        </p:scale>
        <p:origin x="5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FC0FE62-C964-489F-8342-6DB56135B75B}" type="datetimeFigureOut">
              <a:rPr lang="en-GB" smtClean="0"/>
              <a:t>04/04/2017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7C96E4-BE4F-4D42-87F2-B43438E306E7}" type="slidenum">
              <a:rPr lang="en-GB" smtClean="0"/>
              <a:t>‹#›</a:t>
            </a:fld>
            <a:endParaRPr lang="en-GB"/>
          </a:p>
        </p:txBody>
      </p:sp>
    </p:spTree>
    <p:extLst>
      <p:ext uri="{BB962C8B-B14F-4D97-AF65-F5344CB8AC3E}">
        <p14:creationId xmlns:p14="http://schemas.microsoft.com/office/powerpoint/2010/main" val="3125392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FC0FE62-C964-489F-8342-6DB56135B75B}" type="datetimeFigureOut">
              <a:rPr lang="en-GB" smtClean="0"/>
              <a:t>04/04/2017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7C96E4-BE4F-4D42-87F2-B43438E306E7}" type="slidenum">
              <a:rPr lang="en-GB" smtClean="0"/>
              <a:t>‹#›</a:t>
            </a:fld>
            <a:endParaRPr lang="en-GB"/>
          </a:p>
        </p:txBody>
      </p:sp>
    </p:spTree>
    <p:extLst>
      <p:ext uri="{BB962C8B-B14F-4D97-AF65-F5344CB8AC3E}">
        <p14:creationId xmlns:p14="http://schemas.microsoft.com/office/powerpoint/2010/main" val="2503497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FC0FE62-C964-489F-8342-6DB56135B75B}" type="datetimeFigureOut">
              <a:rPr lang="en-GB" smtClean="0"/>
              <a:t>04/04/2017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7C96E4-BE4F-4D42-87F2-B43438E306E7}" type="slidenum">
              <a:rPr lang="en-GB" smtClean="0"/>
              <a:t>‹#›</a:t>
            </a:fld>
            <a:endParaRPr lang="en-GB"/>
          </a:p>
        </p:txBody>
      </p:sp>
    </p:spTree>
    <p:extLst>
      <p:ext uri="{BB962C8B-B14F-4D97-AF65-F5344CB8AC3E}">
        <p14:creationId xmlns:p14="http://schemas.microsoft.com/office/powerpoint/2010/main" val="2311502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FC0FE62-C964-489F-8342-6DB56135B75B}" type="datetimeFigureOut">
              <a:rPr lang="en-GB" smtClean="0"/>
              <a:t>04/04/2017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7C96E4-BE4F-4D42-87F2-B43438E306E7}" type="slidenum">
              <a:rPr lang="en-GB" smtClean="0"/>
              <a:t>‹#›</a:t>
            </a:fld>
            <a:endParaRPr lang="en-GB"/>
          </a:p>
        </p:txBody>
      </p:sp>
    </p:spTree>
    <p:extLst>
      <p:ext uri="{BB962C8B-B14F-4D97-AF65-F5344CB8AC3E}">
        <p14:creationId xmlns:p14="http://schemas.microsoft.com/office/powerpoint/2010/main" val="1380670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FC0FE62-C964-489F-8342-6DB56135B75B}" type="datetimeFigureOut">
              <a:rPr lang="en-GB" smtClean="0"/>
              <a:t>04/04/2017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7C96E4-BE4F-4D42-87F2-B43438E306E7}" type="slidenum">
              <a:rPr lang="en-GB" smtClean="0"/>
              <a:t>‹#›</a:t>
            </a:fld>
            <a:endParaRPr lang="en-GB"/>
          </a:p>
        </p:txBody>
      </p:sp>
    </p:spTree>
    <p:extLst>
      <p:ext uri="{BB962C8B-B14F-4D97-AF65-F5344CB8AC3E}">
        <p14:creationId xmlns:p14="http://schemas.microsoft.com/office/powerpoint/2010/main" val="369173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FC0FE62-C964-489F-8342-6DB56135B75B}" type="datetimeFigureOut">
              <a:rPr lang="en-GB" smtClean="0"/>
              <a:t>04/04/2017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17C96E4-BE4F-4D42-87F2-B43438E306E7}" type="slidenum">
              <a:rPr lang="en-GB" smtClean="0"/>
              <a:t>‹#›</a:t>
            </a:fld>
            <a:endParaRPr lang="en-GB"/>
          </a:p>
        </p:txBody>
      </p:sp>
    </p:spTree>
    <p:extLst>
      <p:ext uri="{BB962C8B-B14F-4D97-AF65-F5344CB8AC3E}">
        <p14:creationId xmlns:p14="http://schemas.microsoft.com/office/powerpoint/2010/main" val="3072253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FC0FE62-C964-489F-8342-6DB56135B75B}" type="datetimeFigureOut">
              <a:rPr lang="en-GB" smtClean="0"/>
              <a:t>04/04/2017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17C96E4-BE4F-4D42-87F2-B43438E306E7}" type="slidenum">
              <a:rPr lang="en-GB" smtClean="0"/>
              <a:t>‹#›</a:t>
            </a:fld>
            <a:endParaRPr lang="en-GB"/>
          </a:p>
        </p:txBody>
      </p:sp>
    </p:spTree>
    <p:extLst>
      <p:ext uri="{BB962C8B-B14F-4D97-AF65-F5344CB8AC3E}">
        <p14:creationId xmlns:p14="http://schemas.microsoft.com/office/powerpoint/2010/main" val="2077227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FC0FE62-C964-489F-8342-6DB56135B75B}" type="datetimeFigureOut">
              <a:rPr lang="en-GB" smtClean="0"/>
              <a:t>04/04/2017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17C96E4-BE4F-4D42-87F2-B43438E306E7}" type="slidenum">
              <a:rPr lang="en-GB" smtClean="0"/>
              <a:t>‹#›</a:t>
            </a:fld>
            <a:endParaRPr lang="en-GB"/>
          </a:p>
        </p:txBody>
      </p:sp>
    </p:spTree>
    <p:extLst>
      <p:ext uri="{BB962C8B-B14F-4D97-AF65-F5344CB8AC3E}">
        <p14:creationId xmlns:p14="http://schemas.microsoft.com/office/powerpoint/2010/main" val="3947749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C0FE62-C964-489F-8342-6DB56135B75B}" type="datetimeFigureOut">
              <a:rPr lang="en-GB" smtClean="0"/>
              <a:t>04/04/2017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17C96E4-BE4F-4D42-87F2-B43438E306E7}" type="slidenum">
              <a:rPr lang="en-GB" smtClean="0"/>
              <a:t>‹#›</a:t>
            </a:fld>
            <a:endParaRPr lang="en-GB"/>
          </a:p>
        </p:txBody>
      </p:sp>
    </p:spTree>
    <p:extLst>
      <p:ext uri="{BB962C8B-B14F-4D97-AF65-F5344CB8AC3E}">
        <p14:creationId xmlns:p14="http://schemas.microsoft.com/office/powerpoint/2010/main" val="882824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FC0FE62-C964-489F-8342-6DB56135B75B}" type="datetimeFigureOut">
              <a:rPr lang="en-GB" smtClean="0"/>
              <a:t>04/04/2017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17C96E4-BE4F-4D42-87F2-B43438E306E7}" type="slidenum">
              <a:rPr lang="en-GB" smtClean="0"/>
              <a:t>‹#›</a:t>
            </a:fld>
            <a:endParaRPr lang="en-GB"/>
          </a:p>
        </p:txBody>
      </p:sp>
    </p:spTree>
    <p:extLst>
      <p:ext uri="{BB962C8B-B14F-4D97-AF65-F5344CB8AC3E}">
        <p14:creationId xmlns:p14="http://schemas.microsoft.com/office/powerpoint/2010/main" val="1855013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FC0FE62-C964-489F-8342-6DB56135B75B}" type="datetimeFigureOut">
              <a:rPr lang="en-GB" smtClean="0"/>
              <a:t>04/04/2017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17C96E4-BE4F-4D42-87F2-B43438E306E7}" type="slidenum">
              <a:rPr lang="en-GB" smtClean="0"/>
              <a:t>‹#›</a:t>
            </a:fld>
            <a:endParaRPr lang="en-GB"/>
          </a:p>
        </p:txBody>
      </p:sp>
    </p:spTree>
    <p:extLst>
      <p:ext uri="{BB962C8B-B14F-4D97-AF65-F5344CB8AC3E}">
        <p14:creationId xmlns:p14="http://schemas.microsoft.com/office/powerpoint/2010/main" val="1020639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C0FE62-C964-489F-8342-6DB56135B75B}" type="datetimeFigureOut">
              <a:rPr lang="en-GB" smtClean="0"/>
              <a:t>04/04/2017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7C96E4-BE4F-4D42-87F2-B43438E306E7}" type="slidenum">
              <a:rPr lang="en-GB" smtClean="0"/>
              <a:t>‹#›</a:t>
            </a:fld>
            <a:endParaRPr lang="en-GB"/>
          </a:p>
        </p:txBody>
      </p:sp>
    </p:spTree>
    <p:extLst>
      <p:ext uri="{BB962C8B-B14F-4D97-AF65-F5344CB8AC3E}">
        <p14:creationId xmlns:p14="http://schemas.microsoft.com/office/powerpoint/2010/main" val="2982982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144161"/>
            <a:ext cx="6096000" cy="3952942"/>
          </a:xfrm>
          <a:prstGeom prst="rect">
            <a:avLst/>
          </a:prstGeom>
        </p:spPr>
        <p:txBody>
          <a:bodyPr>
            <a:spAutoFit/>
          </a:bodyPr>
          <a:lstStyle/>
          <a:p>
            <a:pPr algn="ctr">
              <a:lnSpc>
                <a:spcPct val="107000"/>
              </a:lnSpc>
              <a:spcAft>
                <a:spcPts val="800"/>
              </a:spcAft>
            </a:pPr>
            <a:r>
              <a:rPr lang="en-GB" sz="3600" b="1" dirty="0" err="1">
                <a:effectLst/>
                <a:latin typeface="Times New Roman" panose="02020603050405020304" pitchFamily="18" charset="0"/>
                <a:ea typeface="Calibri" panose="020F0502020204030204" pitchFamily="34" charset="0"/>
                <a:cs typeface="Times New Roman" panose="02020603050405020304" pitchFamily="18" charset="0"/>
              </a:rPr>
              <a:t>Lachmann</a:t>
            </a:r>
            <a:r>
              <a:rPr lang="en-GB" sz="3600" b="1" dirty="0">
                <a:effectLst/>
                <a:latin typeface="Times New Roman" panose="02020603050405020304" pitchFamily="18" charset="0"/>
                <a:ea typeface="Calibri" panose="020F0502020204030204" pitchFamily="34" charset="0"/>
                <a:cs typeface="Times New Roman" panose="02020603050405020304" pitchFamily="18" charset="0"/>
              </a:rPr>
              <a:t> and Schumpeter - some Reflections and Reminiscences </a:t>
            </a:r>
            <a:endParaRPr lang="en-GB" sz="3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b="1" dirty="0">
                <a:latin typeface="Times New Roman" panose="02020603050405020304" pitchFamily="18" charset="0"/>
                <a:ea typeface="Calibri" panose="020F0502020204030204" pitchFamily="34" charset="0"/>
                <a:cs typeface="Times New Roman" panose="02020603050405020304" pitchFamily="18"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2400" b="1" dirty="0">
                <a:latin typeface="Times New Roman" panose="02020603050405020304" pitchFamily="18" charset="0"/>
                <a:ea typeface="Calibri" panose="020F0502020204030204" pitchFamily="34" charset="0"/>
                <a:cs typeface="Times New Roman" panose="02020603050405020304" pitchFamily="18" charset="0"/>
              </a:rPr>
              <a:t>Martin Fransman                                                                                                                      Professor of Economics                                                                                                                School of Economics                                                                                                                   University of Edinburgh</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911760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endParaRPr lang="en-GB" sz="3600" dirty="0"/>
          </a:p>
        </p:txBody>
      </p:sp>
      <p:sp>
        <p:nvSpPr>
          <p:cNvPr id="3" name="Content Placeholder 2"/>
          <p:cNvSpPr>
            <a:spLocks noGrp="1"/>
          </p:cNvSpPr>
          <p:nvPr>
            <p:ph idx="1"/>
          </p:nvPr>
        </p:nvSpPr>
        <p:spPr/>
        <p:txBody>
          <a:bodyPr/>
          <a:lstStyle/>
          <a:p>
            <a:pPr marL="0" indent="0">
              <a:buNone/>
            </a:pPr>
            <a:endParaRPr lang="en-GB" dirty="0"/>
          </a:p>
          <a:p>
            <a:pPr marL="0" indent="0">
              <a:buNone/>
            </a:pPr>
            <a:endParaRPr lang="en-GB" dirty="0"/>
          </a:p>
          <a:p>
            <a:pPr marL="0" indent="0" algn="ctr">
              <a:buNone/>
            </a:pPr>
            <a:r>
              <a:rPr lang="en-GB" sz="4400" dirty="0">
                <a:latin typeface="+mj-lt"/>
              </a:rPr>
              <a:t>Reminiscences on </a:t>
            </a:r>
            <a:r>
              <a:rPr lang="en-GB" sz="4400" dirty="0" err="1">
                <a:latin typeface="+mj-lt"/>
              </a:rPr>
              <a:t>Lachmann</a:t>
            </a:r>
            <a:r>
              <a:rPr lang="en-GB" sz="4400" dirty="0">
                <a:latin typeface="+mj-lt"/>
              </a:rPr>
              <a:t> (p. 11-14)</a:t>
            </a:r>
          </a:p>
        </p:txBody>
      </p:sp>
    </p:spTree>
    <p:extLst>
      <p:ext uri="{BB962C8B-B14F-4D97-AF65-F5344CB8AC3E}">
        <p14:creationId xmlns:p14="http://schemas.microsoft.com/office/powerpoint/2010/main" val="985171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600" dirty="0" err="1"/>
              <a:t>Lachmann</a:t>
            </a:r>
            <a:r>
              <a:rPr lang="en-GB" sz="3600" dirty="0"/>
              <a:t> on Schumpeter and equilibrium (p.8)</a:t>
            </a:r>
          </a:p>
        </p:txBody>
      </p:sp>
      <p:sp>
        <p:nvSpPr>
          <p:cNvPr id="3" name="Content Placeholder 2"/>
          <p:cNvSpPr>
            <a:spLocks noGrp="1"/>
          </p:cNvSpPr>
          <p:nvPr>
            <p:ph idx="1"/>
          </p:nvPr>
        </p:nvSpPr>
        <p:spPr/>
        <p:txBody>
          <a:bodyPr/>
          <a:lstStyle/>
          <a:p>
            <a:pPr marL="0" indent="0" algn="ctr">
              <a:buNone/>
            </a:pPr>
            <a:endParaRPr lang="en-GB" dirty="0"/>
          </a:p>
          <a:p>
            <a:pPr marL="0" indent="0" algn="ctr">
              <a:buNone/>
            </a:pPr>
            <a:r>
              <a:rPr lang="en-GB" sz="2400" dirty="0">
                <a:latin typeface="Calibri Light" panose="020F0302020204030204" pitchFamily="34" charset="0"/>
                <a:cs typeface="Calibri Light" panose="020F0302020204030204" pitchFamily="34" charset="0"/>
              </a:rPr>
              <a:t>“Austrian writers have expressed their distrust of … the theory of general equilibrium. Schumpeter is the obvious exception, but in the sense relevant to our problem, as in several other senses, he may be said not really to have belonged to the ‘inner core’ of the Austrian school.” </a:t>
            </a:r>
          </a:p>
          <a:p>
            <a:pPr marL="0" indent="0" algn="ctr">
              <a:buNone/>
            </a:pPr>
            <a:endParaRPr lang="en-GB" sz="2400" dirty="0">
              <a:latin typeface="Calibri Light" panose="020F0302020204030204" pitchFamily="34" charset="0"/>
              <a:cs typeface="Calibri Light" panose="020F0302020204030204" pitchFamily="34" charset="0"/>
            </a:endParaRPr>
          </a:p>
          <a:p>
            <a:pPr marL="0" indent="0" algn="ctr">
              <a:buNone/>
            </a:pPr>
            <a:r>
              <a:rPr lang="en-GB" sz="2000" dirty="0" err="1">
                <a:latin typeface="Calibri Light" panose="020F0302020204030204" pitchFamily="34" charset="0"/>
                <a:cs typeface="Calibri Light" panose="020F0302020204030204" pitchFamily="34" charset="0"/>
              </a:rPr>
              <a:t>Lachmann</a:t>
            </a:r>
            <a:r>
              <a:rPr lang="en-GB" sz="2000" dirty="0">
                <a:latin typeface="Calibri Light" panose="020F0302020204030204" pitchFamily="34" charset="0"/>
                <a:cs typeface="Calibri Light" panose="020F0302020204030204" pitchFamily="34" charset="0"/>
              </a:rPr>
              <a:t>, L.M.,1977. </a:t>
            </a:r>
            <a:r>
              <a:rPr lang="en-GB" sz="2000" i="1" dirty="0">
                <a:latin typeface="Calibri Light" panose="020F0302020204030204" pitchFamily="34" charset="0"/>
                <a:cs typeface="Calibri Light" panose="020F0302020204030204" pitchFamily="34" charset="0"/>
              </a:rPr>
              <a:t>Capital, Expectations, and the Market Process: Essays on the Theory of the Market Economy</a:t>
            </a:r>
            <a:r>
              <a:rPr lang="en-GB" sz="2000" dirty="0">
                <a:latin typeface="Calibri Light" panose="020F0302020204030204" pitchFamily="34" charset="0"/>
                <a:cs typeface="Calibri Light" panose="020F0302020204030204" pitchFamily="34" charset="0"/>
              </a:rPr>
              <a:t>. Kansas City: </a:t>
            </a:r>
            <a:r>
              <a:rPr lang="en-GB" sz="2000" dirty="0" err="1">
                <a:latin typeface="Calibri Light" panose="020F0302020204030204" pitchFamily="34" charset="0"/>
                <a:cs typeface="Calibri Light" panose="020F0302020204030204" pitchFamily="34" charset="0"/>
              </a:rPr>
              <a:t>Sheed</a:t>
            </a:r>
            <a:r>
              <a:rPr lang="en-GB" sz="2000" dirty="0">
                <a:latin typeface="Calibri Light" panose="020F0302020204030204" pitchFamily="34" charset="0"/>
                <a:cs typeface="Calibri Light" panose="020F0302020204030204" pitchFamily="34" charset="0"/>
              </a:rPr>
              <a:t> Andrews and </a:t>
            </a:r>
            <a:r>
              <a:rPr lang="en-GB" sz="2000" dirty="0" err="1">
                <a:latin typeface="Calibri Light" panose="020F0302020204030204" pitchFamily="34" charset="0"/>
                <a:cs typeface="Calibri Light" panose="020F0302020204030204" pitchFamily="34" charset="0"/>
              </a:rPr>
              <a:t>McMeel</a:t>
            </a:r>
            <a:r>
              <a:rPr lang="en-GB" sz="2000" dirty="0">
                <a:latin typeface="Calibri Light" panose="020F0302020204030204" pitchFamily="34" charset="0"/>
                <a:cs typeface="Calibri Light" panose="020F0302020204030204" pitchFamily="34" charset="0"/>
              </a:rPr>
              <a:t>, 182-3.</a:t>
            </a:r>
          </a:p>
          <a:p>
            <a:pPr marL="0" indent="0" algn="ctr">
              <a:buNone/>
            </a:pPr>
            <a:endParaRPr lang="en-GB" dirty="0"/>
          </a:p>
        </p:txBody>
      </p:sp>
    </p:spTree>
    <p:extLst>
      <p:ext uri="{BB962C8B-B14F-4D97-AF65-F5344CB8AC3E}">
        <p14:creationId xmlns:p14="http://schemas.microsoft.com/office/powerpoint/2010/main" val="3471609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805"/>
            <a:ext cx="10515600" cy="924179"/>
          </a:xfrm>
        </p:spPr>
        <p:txBody>
          <a:bodyPr>
            <a:normAutofit fontScale="90000"/>
          </a:bodyPr>
          <a:lstStyle/>
          <a:p>
            <a:pPr algn="ctr"/>
            <a:r>
              <a:rPr lang="en-GB" sz="3200" b="1" dirty="0"/>
              <a:t>Exhibit 1                                                                                                                                </a:t>
            </a:r>
            <a:r>
              <a:rPr lang="en-GB" sz="3200" b="1" dirty="0" err="1"/>
              <a:t>Lachmann’s</a:t>
            </a:r>
            <a:r>
              <a:rPr lang="en-GB" sz="3200" b="1" dirty="0"/>
              <a:t> Argument (p. 2)</a:t>
            </a:r>
            <a:endParaRPr lang="en-GB"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03015809"/>
              </p:ext>
            </p:extLst>
          </p:nvPr>
        </p:nvGraphicFramePr>
        <p:xfrm>
          <a:off x="3364992" y="1014983"/>
          <a:ext cx="5541264" cy="5795382"/>
        </p:xfrm>
        <a:graphic>
          <a:graphicData uri="http://schemas.openxmlformats.org/drawingml/2006/table">
            <a:tbl>
              <a:tblPr firstRow="1" firstCol="1" bandRow="1">
                <a:tableStyleId>{5C22544A-7EE6-4342-B048-85BDC9FD1C3A}</a:tableStyleId>
              </a:tblPr>
              <a:tblGrid>
                <a:gridCol w="2770632">
                  <a:extLst>
                    <a:ext uri="{9D8B030D-6E8A-4147-A177-3AD203B41FA5}">
                      <a16:colId xmlns:a16="http://schemas.microsoft.com/office/drawing/2014/main" val="662904996"/>
                    </a:ext>
                  </a:extLst>
                </a:gridCol>
                <a:gridCol w="2770632">
                  <a:extLst>
                    <a:ext uri="{9D8B030D-6E8A-4147-A177-3AD203B41FA5}">
                      <a16:colId xmlns:a16="http://schemas.microsoft.com/office/drawing/2014/main" val="283324308"/>
                    </a:ext>
                  </a:extLst>
                </a:gridCol>
              </a:tblGrid>
              <a:tr h="335119">
                <a:tc>
                  <a:txBody>
                    <a:bodyPr/>
                    <a:lstStyle/>
                    <a:p>
                      <a:pPr algn="ctr">
                        <a:lnSpc>
                          <a:spcPct val="107000"/>
                        </a:lnSpc>
                        <a:spcAft>
                          <a:spcPts val="0"/>
                        </a:spcAft>
                      </a:pPr>
                      <a:r>
                        <a:rPr lang="en-GB" sz="900">
                          <a:effectLst/>
                        </a:rPr>
                        <a:t>LACHMANN</a:t>
                      </a:r>
                    </a:p>
                    <a:p>
                      <a:pPr algn="ctr">
                        <a:lnSpc>
                          <a:spcPct val="107000"/>
                        </a:lnSpc>
                        <a:spcAft>
                          <a:spcPts val="0"/>
                        </a:spcAft>
                      </a:pPr>
                      <a:r>
                        <a:rPr lang="en-GB"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061" marR="53061" marT="0" marB="0"/>
                </a:tc>
                <a:tc>
                  <a:txBody>
                    <a:bodyPr/>
                    <a:lstStyle/>
                    <a:p>
                      <a:pPr algn="ctr">
                        <a:lnSpc>
                          <a:spcPct val="107000"/>
                        </a:lnSpc>
                        <a:spcAft>
                          <a:spcPts val="0"/>
                        </a:spcAft>
                      </a:pPr>
                      <a:r>
                        <a:rPr lang="en-GB" sz="900">
                          <a:effectLst/>
                        </a:rPr>
                        <a:t>SCHUMPETER</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061" marR="53061" marT="0" marB="0"/>
                </a:tc>
                <a:extLst>
                  <a:ext uri="{0D108BD9-81ED-4DB2-BD59-A6C34878D82A}">
                    <a16:rowId xmlns:a16="http://schemas.microsoft.com/office/drawing/2014/main" val="554167313"/>
                  </a:ext>
                </a:extLst>
              </a:tr>
              <a:tr h="502678">
                <a:tc>
                  <a:txBody>
                    <a:bodyPr/>
                    <a:lstStyle/>
                    <a:p>
                      <a:pPr algn="ctr">
                        <a:lnSpc>
                          <a:spcPct val="107000"/>
                        </a:lnSpc>
                        <a:spcAft>
                          <a:spcPts val="0"/>
                        </a:spcAft>
                      </a:pPr>
                      <a:r>
                        <a:rPr lang="en-GB" sz="900">
                          <a:effectLst/>
                        </a:rPr>
                        <a:t>Significant Predecessor:</a:t>
                      </a:r>
                    </a:p>
                    <a:p>
                      <a:pPr algn="ctr">
                        <a:lnSpc>
                          <a:spcPct val="107000"/>
                        </a:lnSpc>
                        <a:spcAft>
                          <a:spcPts val="0"/>
                        </a:spcAft>
                      </a:pPr>
                      <a:r>
                        <a:rPr lang="en-GB" sz="900">
                          <a:effectLst/>
                        </a:rPr>
                        <a:t>Ludwig von Mises</a:t>
                      </a:r>
                    </a:p>
                    <a:p>
                      <a:pPr algn="ctr">
                        <a:lnSpc>
                          <a:spcPct val="107000"/>
                        </a:lnSpc>
                        <a:spcAft>
                          <a:spcPts val="0"/>
                        </a:spcAft>
                      </a:pPr>
                      <a:r>
                        <a:rPr lang="en-GB"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061" marR="53061" marT="0" marB="0"/>
                </a:tc>
                <a:tc>
                  <a:txBody>
                    <a:bodyPr/>
                    <a:lstStyle/>
                    <a:p>
                      <a:pPr algn="ctr">
                        <a:lnSpc>
                          <a:spcPct val="107000"/>
                        </a:lnSpc>
                        <a:spcAft>
                          <a:spcPts val="0"/>
                        </a:spcAft>
                      </a:pPr>
                      <a:r>
                        <a:rPr lang="en-GB"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061" marR="53061" marT="0" marB="0"/>
                </a:tc>
                <a:extLst>
                  <a:ext uri="{0D108BD9-81ED-4DB2-BD59-A6C34878D82A}">
                    <a16:rowId xmlns:a16="http://schemas.microsoft.com/office/drawing/2014/main" val="4236498408"/>
                  </a:ext>
                </a:extLst>
              </a:tr>
              <a:tr h="502678">
                <a:tc>
                  <a:txBody>
                    <a:bodyPr/>
                    <a:lstStyle/>
                    <a:p>
                      <a:pPr>
                        <a:lnSpc>
                          <a:spcPct val="107000"/>
                        </a:lnSpc>
                        <a:spcAft>
                          <a:spcPts val="0"/>
                        </a:spcAft>
                      </a:pPr>
                      <a:r>
                        <a:rPr lang="en-GB" sz="900">
                          <a:effectLst/>
                        </a:rPr>
                        <a:t>                      Starting Point:</a:t>
                      </a:r>
                    </a:p>
                    <a:p>
                      <a:pPr algn="ctr">
                        <a:lnSpc>
                          <a:spcPct val="107000"/>
                        </a:lnSpc>
                        <a:spcAft>
                          <a:spcPts val="0"/>
                        </a:spcAft>
                      </a:pPr>
                      <a:r>
                        <a:rPr lang="en-GB" sz="900">
                          <a:effectLst/>
                        </a:rPr>
                        <a:t>The planning subject</a:t>
                      </a:r>
                    </a:p>
                    <a:p>
                      <a:pPr algn="ctr">
                        <a:lnSpc>
                          <a:spcPct val="107000"/>
                        </a:lnSpc>
                        <a:spcAft>
                          <a:spcPts val="0"/>
                        </a:spcAft>
                      </a:pPr>
                      <a:r>
                        <a:rPr lang="en-GB"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061" marR="53061" marT="0" marB="0"/>
                </a:tc>
                <a:tc>
                  <a:txBody>
                    <a:bodyPr/>
                    <a:lstStyle/>
                    <a:p>
                      <a:pPr algn="ctr">
                        <a:lnSpc>
                          <a:spcPct val="107000"/>
                        </a:lnSpc>
                        <a:spcAft>
                          <a:spcPts val="0"/>
                        </a:spcAft>
                      </a:pPr>
                      <a:r>
                        <a:rPr lang="en-GB"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061" marR="53061" marT="0" marB="0"/>
                </a:tc>
                <a:extLst>
                  <a:ext uri="{0D108BD9-81ED-4DB2-BD59-A6C34878D82A}">
                    <a16:rowId xmlns:a16="http://schemas.microsoft.com/office/drawing/2014/main" val="1043089309"/>
                  </a:ext>
                </a:extLst>
              </a:tr>
              <a:tr h="502678">
                <a:tc>
                  <a:txBody>
                    <a:bodyPr/>
                    <a:lstStyle/>
                    <a:p>
                      <a:pPr marL="0" lvl="0" indent="0">
                        <a:lnSpc>
                          <a:spcPct val="107000"/>
                        </a:lnSpc>
                        <a:spcAft>
                          <a:spcPts val="0"/>
                        </a:spcAft>
                        <a:buFont typeface="+mj-lt"/>
                        <a:buNone/>
                      </a:pPr>
                      <a:r>
                        <a:rPr lang="en-GB" sz="900" dirty="0">
                          <a:effectLst/>
                        </a:rPr>
                        <a:t>Subject faces uncertainty within an institutional context</a:t>
                      </a:r>
                    </a:p>
                    <a:p>
                      <a:pPr marL="457200" indent="0">
                        <a:lnSpc>
                          <a:spcPct val="107000"/>
                        </a:lnSpc>
                        <a:spcAft>
                          <a:spcPts val="0"/>
                        </a:spcAft>
                        <a:buFont typeface="+mj-lt"/>
                        <a:buNone/>
                      </a:pP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061" marR="53061" marT="0" marB="0"/>
                </a:tc>
                <a:tc>
                  <a:txBody>
                    <a:bodyPr/>
                    <a:lstStyle/>
                    <a:p>
                      <a:pPr>
                        <a:lnSpc>
                          <a:spcPct val="107000"/>
                        </a:lnSpc>
                        <a:spcAft>
                          <a:spcPts val="0"/>
                        </a:spcAft>
                      </a:pPr>
                      <a:r>
                        <a:rPr lang="en-GB"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061" marR="53061" marT="0" marB="0"/>
                </a:tc>
                <a:extLst>
                  <a:ext uri="{0D108BD9-81ED-4DB2-BD59-A6C34878D82A}">
                    <a16:rowId xmlns:a16="http://schemas.microsoft.com/office/drawing/2014/main" val="275907465"/>
                  </a:ext>
                </a:extLst>
              </a:tr>
              <a:tr h="670237">
                <a:tc>
                  <a:txBody>
                    <a:bodyPr/>
                    <a:lstStyle/>
                    <a:p>
                      <a:pPr marL="0" lvl="0" indent="0">
                        <a:lnSpc>
                          <a:spcPct val="107000"/>
                        </a:lnSpc>
                        <a:spcAft>
                          <a:spcPts val="0"/>
                        </a:spcAft>
                        <a:buFont typeface="+mj-lt"/>
                        <a:buNone/>
                      </a:pPr>
                      <a:r>
                        <a:rPr lang="en-GB" sz="900" dirty="0">
                          <a:effectLst/>
                        </a:rPr>
                        <a:t>Subject forms subjective expectations; possibility of inter-subject inconsistency</a:t>
                      </a:r>
                    </a:p>
                    <a:p>
                      <a:pPr marL="457200" indent="0">
                        <a:lnSpc>
                          <a:spcPct val="107000"/>
                        </a:lnSpc>
                        <a:spcAft>
                          <a:spcPts val="0"/>
                        </a:spcAft>
                        <a:buFont typeface="+mj-lt"/>
                        <a:buNone/>
                      </a:pP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061" marR="53061" marT="0" marB="0"/>
                </a:tc>
                <a:tc>
                  <a:txBody>
                    <a:bodyPr/>
                    <a:lstStyle/>
                    <a:p>
                      <a:pPr>
                        <a:lnSpc>
                          <a:spcPct val="107000"/>
                        </a:lnSpc>
                        <a:spcAft>
                          <a:spcPts val="0"/>
                        </a:spcAft>
                      </a:pPr>
                      <a:r>
                        <a:rPr lang="en-GB"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061" marR="53061" marT="0" marB="0"/>
                </a:tc>
                <a:extLst>
                  <a:ext uri="{0D108BD9-81ED-4DB2-BD59-A6C34878D82A}">
                    <a16:rowId xmlns:a16="http://schemas.microsoft.com/office/drawing/2014/main" val="3291637044"/>
                  </a:ext>
                </a:extLst>
              </a:tr>
              <a:tr h="502678">
                <a:tc>
                  <a:txBody>
                    <a:bodyPr/>
                    <a:lstStyle/>
                    <a:p>
                      <a:pPr marL="0" lvl="0" indent="0">
                        <a:lnSpc>
                          <a:spcPct val="107000"/>
                        </a:lnSpc>
                        <a:spcAft>
                          <a:spcPts val="0"/>
                        </a:spcAft>
                        <a:buFont typeface="+mj-lt"/>
                        <a:buNone/>
                      </a:pPr>
                      <a:r>
                        <a:rPr lang="en-GB" sz="900" dirty="0">
                          <a:effectLst/>
                        </a:rPr>
                        <a:t>Over time some will turn out to be right, others wrong.</a:t>
                      </a:r>
                    </a:p>
                    <a:p>
                      <a:pPr marL="457200" indent="0">
                        <a:lnSpc>
                          <a:spcPct val="107000"/>
                        </a:lnSpc>
                        <a:spcAft>
                          <a:spcPts val="0"/>
                        </a:spcAft>
                        <a:buFont typeface="+mj-lt"/>
                        <a:buNone/>
                      </a:pP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061" marR="53061" marT="0" marB="0"/>
                </a:tc>
                <a:tc>
                  <a:txBody>
                    <a:bodyPr/>
                    <a:lstStyle/>
                    <a:p>
                      <a:pPr>
                        <a:lnSpc>
                          <a:spcPct val="107000"/>
                        </a:lnSpc>
                        <a:spcAft>
                          <a:spcPts val="0"/>
                        </a:spcAft>
                      </a:pPr>
                      <a:r>
                        <a:rPr lang="en-GB"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061" marR="53061" marT="0" marB="0"/>
                </a:tc>
                <a:extLst>
                  <a:ext uri="{0D108BD9-81ED-4DB2-BD59-A6C34878D82A}">
                    <a16:rowId xmlns:a16="http://schemas.microsoft.com/office/drawing/2014/main" val="2616660136"/>
                  </a:ext>
                </a:extLst>
              </a:tr>
              <a:tr h="837796">
                <a:tc>
                  <a:txBody>
                    <a:bodyPr/>
                    <a:lstStyle/>
                    <a:p>
                      <a:pPr marL="0" lvl="0" indent="0">
                        <a:lnSpc>
                          <a:spcPct val="107000"/>
                        </a:lnSpc>
                        <a:spcAft>
                          <a:spcPts val="0"/>
                        </a:spcAft>
                        <a:buFont typeface="+mj-lt"/>
                        <a:buNone/>
                      </a:pPr>
                      <a:r>
                        <a:rPr lang="en-GB" sz="900" dirty="0">
                          <a:effectLst/>
                        </a:rPr>
                        <a:t>From an ex-post perspective, the wrong subjects made incorrect decisions based on incorrect expectations.</a:t>
                      </a:r>
                    </a:p>
                    <a:p>
                      <a:pPr marL="457200" indent="0">
                        <a:lnSpc>
                          <a:spcPct val="107000"/>
                        </a:lnSpc>
                        <a:spcAft>
                          <a:spcPts val="0"/>
                        </a:spcAft>
                        <a:buFont typeface="+mj-lt"/>
                        <a:buNone/>
                      </a:pP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061" marR="53061" marT="0" marB="0"/>
                </a:tc>
                <a:tc>
                  <a:txBody>
                    <a:bodyPr/>
                    <a:lstStyle/>
                    <a:p>
                      <a:pPr>
                        <a:lnSpc>
                          <a:spcPct val="107000"/>
                        </a:lnSpc>
                        <a:spcAft>
                          <a:spcPts val="0"/>
                        </a:spcAft>
                      </a:pPr>
                      <a:r>
                        <a:rPr lang="en-GB"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061" marR="53061" marT="0" marB="0"/>
                </a:tc>
                <a:extLst>
                  <a:ext uri="{0D108BD9-81ED-4DB2-BD59-A6C34878D82A}">
                    <a16:rowId xmlns:a16="http://schemas.microsoft.com/office/drawing/2014/main" val="4246476939"/>
                  </a:ext>
                </a:extLst>
              </a:tr>
              <a:tr h="1941518">
                <a:tc>
                  <a:txBody>
                    <a:bodyPr/>
                    <a:lstStyle/>
                    <a:p>
                      <a:pPr marL="0" lvl="0" indent="0">
                        <a:lnSpc>
                          <a:spcPct val="107000"/>
                        </a:lnSpc>
                        <a:spcAft>
                          <a:spcPts val="0"/>
                        </a:spcAft>
                        <a:buFont typeface="+mj-lt"/>
                        <a:buNone/>
                      </a:pPr>
                      <a:r>
                        <a:rPr lang="en-GB" sz="900" dirty="0">
                          <a:effectLst/>
                        </a:rPr>
                        <a:t>Over time, therefore, the wrong subjects could not have been in equilibrium.</a:t>
                      </a:r>
                    </a:p>
                    <a:p>
                      <a:pPr marL="457200" indent="0">
                        <a:lnSpc>
                          <a:spcPct val="107000"/>
                        </a:lnSpc>
                        <a:spcAft>
                          <a:spcPts val="0"/>
                        </a:spcAft>
                        <a:buFont typeface="+mj-lt"/>
                        <a:buNone/>
                      </a:pPr>
                      <a:r>
                        <a:rPr lang="en-GB" sz="900" dirty="0">
                          <a:effectLst/>
                        </a:rPr>
                        <a:t> </a:t>
                      </a:r>
                    </a:p>
                    <a:p>
                      <a:pPr marL="0" lvl="0" indent="0">
                        <a:lnSpc>
                          <a:spcPct val="107000"/>
                        </a:lnSpc>
                        <a:spcAft>
                          <a:spcPts val="0"/>
                        </a:spcAft>
                        <a:buFont typeface="+mj-lt"/>
                        <a:buNone/>
                      </a:pPr>
                      <a:r>
                        <a:rPr lang="en-GB" sz="900" dirty="0">
                          <a:effectLst/>
                        </a:rPr>
                        <a:t>But this does not negate the possibility of point-in-time equilibrium.  The stock market provides an example.  Buyers and sellers have inconsistent expectations.</a:t>
                      </a:r>
                    </a:p>
                    <a:p>
                      <a:pPr marL="457200" indent="0">
                        <a:lnSpc>
                          <a:spcPct val="107000"/>
                        </a:lnSpc>
                        <a:spcAft>
                          <a:spcPts val="0"/>
                        </a:spcAft>
                        <a:buFont typeface="+mj-lt"/>
                        <a:buNone/>
                      </a:pPr>
                      <a:r>
                        <a:rPr lang="en-GB" sz="900" dirty="0">
                          <a:effectLst/>
                        </a:rPr>
                        <a:t> </a:t>
                      </a:r>
                    </a:p>
                    <a:p>
                      <a:pPr marL="457200" indent="0">
                        <a:lnSpc>
                          <a:spcPct val="107000"/>
                        </a:lnSpc>
                        <a:spcAft>
                          <a:spcPts val="0"/>
                        </a:spcAft>
                        <a:buFont typeface="+mj-lt"/>
                        <a:buNone/>
                      </a:pP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061" marR="53061" marT="0" marB="0"/>
                </a:tc>
                <a:tc>
                  <a:txBody>
                    <a:bodyPr/>
                    <a:lstStyle/>
                    <a:p>
                      <a:pPr>
                        <a:lnSpc>
                          <a:spcPct val="107000"/>
                        </a:lnSpc>
                        <a:spcAft>
                          <a:spcPts val="0"/>
                        </a:spcAft>
                      </a:pPr>
                      <a:r>
                        <a:rPr lang="en-GB" sz="900" dirty="0">
                          <a:effectLst/>
                        </a:rPr>
                        <a:t> </a:t>
                      </a:r>
                    </a:p>
                    <a:p>
                      <a:pPr>
                        <a:lnSpc>
                          <a:spcPct val="107000"/>
                        </a:lnSpc>
                        <a:spcAft>
                          <a:spcPts val="0"/>
                        </a:spcAft>
                      </a:pP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061" marR="53061" marT="0" marB="0"/>
                </a:tc>
                <a:extLst>
                  <a:ext uri="{0D108BD9-81ED-4DB2-BD59-A6C34878D82A}">
                    <a16:rowId xmlns:a16="http://schemas.microsoft.com/office/drawing/2014/main" val="3225045774"/>
                  </a:ext>
                </a:extLst>
              </a:tr>
            </a:tbl>
          </a:graphicData>
        </a:graphic>
      </p:graphicFrame>
    </p:spTree>
    <p:extLst>
      <p:ext uri="{BB962C8B-B14F-4D97-AF65-F5344CB8AC3E}">
        <p14:creationId xmlns:p14="http://schemas.microsoft.com/office/powerpoint/2010/main" val="2202504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8071"/>
            <a:ext cx="10515600" cy="1358167"/>
          </a:xfrm>
        </p:spPr>
        <p:txBody>
          <a:bodyPr>
            <a:normAutofit fontScale="90000"/>
          </a:bodyPr>
          <a:lstStyle/>
          <a:p>
            <a:pPr algn="ctr"/>
            <a:r>
              <a:rPr lang="en-GB" sz="3600" b="1" dirty="0"/>
              <a:t>Exhibit 2</a:t>
            </a:r>
            <a:br>
              <a:rPr lang="en-GB" sz="3600" dirty="0"/>
            </a:br>
            <a:r>
              <a:rPr lang="en-GB" sz="3600" b="1" dirty="0"/>
              <a:t>Schumpeter’s Argument (p.5)</a:t>
            </a:r>
            <a:br>
              <a:rPr lang="en-GB" dirty="0"/>
            </a:b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45925594"/>
              </p:ext>
            </p:extLst>
          </p:nvPr>
        </p:nvGraphicFramePr>
        <p:xfrm>
          <a:off x="3376246" y="1151793"/>
          <a:ext cx="5380892" cy="5628833"/>
        </p:xfrm>
        <a:graphic>
          <a:graphicData uri="http://schemas.openxmlformats.org/drawingml/2006/table">
            <a:tbl>
              <a:tblPr firstRow="1" firstCol="1" bandRow="1">
                <a:tableStyleId>{5C22544A-7EE6-4342-B048-85BDC9FD1C3A}</a:tableStyleId>
              </a:tblPr>
              <a:tblGrid>
                <a:gridCol w="2690446">
                  <a:extLst>
                    <a:ext uri="{9D8B030D-6E8A-4147-A177-3AD203B41FA5}">
                      <a16:colId xmlns:a16="http://schemas.microsoft.com/office/drawing/2014/main" val="3465616573"/>
                    </a:ext>
                  </a:extLst>
                </a:gridCol>
                <a:gridCol w="2690446">
                  <a:extLst>
                    <a:ext uri="{9D8B030D-6E8A-4147-A177-3AD203B41FA5}">
                      <a16:colId xmlns:a16="http://schemas.microsoft.com/office/drawing/2014/main" val="2352161580"/>
                    </a:ext>
                  </a:extLst>
                </a:gridCol>
              </a:tblGrid>
              <a:tr h="327176">
                <a:tc>
                  <a:txBody>
                    <a:bodyPr/>
                    <a:lstStyle/>
                    <a:p>
                      <a:pPr algn="ctr">
                        <a:lnSpc>
                          <a:spcPct val="107000"/>
                        </a:lnSpc>
                        <a:spcAft>
                          <a:spcPts val="0"/>
                        </a:spcAft>
                      </a:pPr>
                      <a:r>
                        <a:rPr lang="en-GB" sz="1000" dirty="0">
                          <a:effectLst/>
                        </a:rPr>
                        <a:t>LACHMANN</a:t>
                      </a:r>
                      <a:endParaRPr lang="en-GB" sz="900" dirty="0">
                        <a:effectLst/>
                      </a:endParaRPr>
                    </a:p>
                    <a:p>
                      <a:pPr algn="ctr">
                        <a:lnSpc>
                          <a:spcPct val="107000"/>
                        </a:lnSpc>
                        <a:spcAft>
                          <a:spcPts val="0"/>
                        </a:spcAft>
                      </a:pPr>
                      <a:r>
                        <a:rPr lang="en-GB" sz="10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91" marR="54991" marT="0" marB="0"/>
                </a:tc>
                <a:tc>
                  <a:txBody>
                    <a:bodyPr/>
                    <a:lstStyle/>
                    <a:p>
                      <a:pPr algn="ctr">
                        <a:lnSpc>
                          <a:spcPct val="107000"/>
                        </a:lnSpc>
                        <a:spcAft>
                          <a:spcPts val="0"/>
                        </a:spcAft>
                      </a:pPr>
                      <a:r>
                        <a:rPr lang="en-GB" sz="1000">
                          <a:effectLst/>
                        </a:rPr>
                        <a:t>SCHUMPETER</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991" marR="54991" marT="0" marB="0"/>
                </a:tc>
                <a:extLst>
                  <a:ext uri="{0D108BD9-81ED-4DB2-BD59-A6C34878D82A}">
                    <a16:rowId xmlns:a16="http://schemas.microsoft.com/office/drawing/2014/main" val="3169786490"/>
                  </a:ext>
                </a:extLst>
              </a:tr>
              <a:tr h="494477">
                <a:tc>
                  <a:txBody>
                    <a:bodyPr/>
                    <a:lstStyle/>
                    <a:p>
                      <a:pPr algn="ctr">
                        <a:lnSpc>
                          <a:spcPct val="107000"/>
                        </a:lnSpc>
                        <a:spcAft>
                          <a:spcPts val="0"/>
                        </a:spcAft>
                      </a:pPr>
                      <a:r>
                        <a:rPr lang="en-GB" sz="10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991" marR="54991" marT="0" marB="0"/>
                </a:tc>
                <a:tc>
                  <a:txBody>
                    <a:bodyPr/>
                    <a:lstStyle/>
                    <a:p>
                      <a:pPr algn="ctr">
                        <a:lnSpc>
                          <a:spcPct val="107000"/>
                        </a:lnSpc>
                        <a:spcAft>
                          <a:spcPts val="0"/>
                        </a:spcAft>
                      </a:pPr>
                      <a:r>
                        <a:rPr lang="en-GB" sz="1000">
                          <a:effectLst/>
                        </a:rPr>
                        <a:t>Significant Predecessor:</a:t>
                      </a:r>
                      <a:endParaRPr lang="en-GB" sz="900">
                        <a:effectLst/>
                      </a:endParaRPr>
                    </a:p>
                    <a:p>
                      <a:pPr algn="ctr">
                        <a:lnSpc>
                          <a:spcPct val="107000"/>
                        </a:lnSpc>
                        <a:spcAft>
                          <a:spcPts val="0"/>
                        </a:spcAft>
                      </a:pPr>
                      <a:r>
                        <a:rPr lang="en-GB" sz="1000">
                          <a:effectLst/>
                        </a:rPr>
                        <a:t>Karl Marx</a:t>
                      </a:r>
                      <a:endParaRPr lang="en-GB" sz="900">
                        <a:effectLst/>
                      </a:endParaRPr>
                    </a:p>
                    <a:p>
                      <a:pPr algn="ctr">
                        <a:lnSpc>
                          <a:spcPct val="107000"/>
                        </a:lnSpc>
                        <a:spcAft>
                          <a:spcPts val="0"/>
                        </a:spcAft>
                      </a:pPr>
                      <a:r>
                        <a:rPr lang="en-GB" sz="10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991" marR="54991" marT="0" marB="0"/>
                </a:tc>
                <a:extLst>
                  <a:ext uri="{0D108BD9-81ED-4DB2-BD59-A6C34878D82A}">
                    <a16:rowId xmlns:a16="http://schemas.microsoft.com/office/drawing/2014/main" val="2363779619"/>
                  </a:ext>
                </a:extLst>
              </a:tr>
              <a:tr h="494477">
                <a:tc>
                  <a:txBody>
                    <a:bodyPr/>
                    <a:lstStyle/>
                    <a:p>
                      <a:pPr algn="ctr">
                        <a:lnSpc>
                          <a:spcPct val="107000"/>
                        </a:lnSpc>
                        <a:spcAft>
                          <a:spcPts val="0"/>
                        </a:spcAft>
                      </a:pPr>
                      <a:r>
                        <a:rPr lang="en-GB" sz="10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991" marR="54991" marT="0" marB="0"/>
                </a:tc>
                <a:tc>
                  <a:txBody>
                    <a:bodyPr/>
                    <a:lstStyle/>
                    <a:p>
                      <a:pPr marL="457200">
                        <a:lnSpc>
                          <a:spcPct val="107000"/>
                        </a:lnSpc>
                        <a:spcAft>
                          <a:spcPts val="0"/>
                        </a:spcAft>
                      </a:pPr>
                      <a:r>
                        <a:rPr lang="en-GB" sz="1000">
                          <a:effectLst/>
                        </a:rPr>
                        <a:t>        Starting Point:  </a:t>
                      </a:r>
                      <a:endParaRPr lang="en-GB" sz="900">
                        <a:effectLst/>
                      </a:endParaRPr>
                    </a:p>
                    <a:p>
                      <a:pPr algn="ctr">
                        <a:lnSpc>
                          <a:spcPct val="107000"/>
                        </a:lnSpc>
                        <a:spcAft>
                          <a:spcPts val="0"/>
                        </a:spcAft>
                      </a:pPr>
                      <a:r>
                        <a:rPr lang="en-GB" sz="1000">
                          <a:effectLst/>
                        </a:rPr>
                        <a:t>The restless capitalist system</a:t>
                      </a:r>
                      <a:endParaRPr lang="en-GB" sz="900">
                        <a:effectLst/>
                      </a:endParaRPr>
                    </a:p>
                    <a:p>
                      <a:pPr algn="ctr">
                        <a:lnSpc>
                          <a:spcPct val="107000"/>
                        </a:lnSpc>
                        <a:spcAft>
                          <a:spcPts val="0"/>
                        </a:spcAft>
                      </a:pPr>
                      <a:r>
                        <a:rPr lang="en-GB" sz="10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991" marR="54991" marT="0" marB="0"/>
                </a:tc>
                <a:extLst>
                  <a:ext uri="{0D108BD9-81ED-4DB2-BD59-A6C34878D82A}">
                    <a16:rowId xmlns:a16="http://schemas.microsoft.com/office/drawing/2014/main" val="551175305"/>
                  </a:ext>
                </a:extLst>
              </a:tr>
              <a:tr h="829080">
                <a:tc>
                  <a:txBody>
                    <a:bodyPr/>
                    <a:lstStyle/>
                    <a:p>
                      <a:pPr marL="457200">
                        <a:lnSpc>
                          <a:spcPct val="107000"/>
                        </a:lnSpc>
                        <a:spcAft>
                          <a:spcPts val="0"/>
                        </a:spcAft>
                      </a:pPr>
                      <a:r>
                        <a:rPr lang="en-GB" sz="10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991" marR="54991" marT="0" marB="0"/>
                </a:tc>
                <a:tc>
                  <a:txBody>
                    <a:bodyPr/>
                    <a:lstStyle/>
                    <a:p>
                      <a:pPr>
                        <a:lnSpc>
                          <a:spcPct val="107000"/>
                        </a:lnSpc>
                        <a:spcAft>
                          <a:spcPts val="0"/>
                        </a:spcAft>
                      </a:pPr>
                      <a:r>
                        <a:rPr lang="en-GB" sz="1000">
                          <a:effectLst/>
                        </a:rPr>
                        <a:t>1.What causes this restlessness?  Answer: innovation i.e. new products; new processes; new forms of organisation; new markets and ways of marketing.</a:t>
                      </a:r>
                      <a:endParaRPr lang="en-GB" sz="900">
                        <a:effectLst/>
                      </a:endParaRPr>
                    </a:p>
                    <a:p>
                      <a:pPr>
                        <a:lnSpc>
                          <a:spcPct val="107000"/>
                        </a:lnSpc>
                        <a:spcAft>
                          <a:spcPts val="0"/>
                        </a:spcAft>
                      </a:pPr>
                      <a:r>
                        <a:rPr lang="en-GB" sz="10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991" marR="54991" marT="0" marB="0"/>
                </a:tc>
                <a:extLst>
                  <a:ext uri="{0D108BD9-81ED-4DB2-BD59-A6C34878D82A}">
                    <a16:rowId xmlns:a16="http://schemas.microsoft.com/office/drawing/2014/main" val="2392210388"/>
                  </a:ext>
                </a:extLst>
              </a:tr>
              <a:tr h="661779">
                <a:tc>
                  <a:txBody>
                    <a:bodyPr/>
                    <a:lstStyle/>
                    <a:p>
                      <a:pPr marL="457200">
                        <a:lnSpc>
                          <a:spcPct val="107000"/>
                        </a:lnSpc>
                        <a:spcAft>
                          <a:spcPts val="0"/>
                        </a:spcAft>
                      </a:pPr>
                      <a:r>
                        <a:rPr lang="en-GB" sz="10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991" marR="54991" marT="0" marB="0"/>
                </a:tc>
                <a:tc>
                  <a:txBody>
                    <a:bodyPr/>
                    <a:lstStyle/>
                    <a:p>
                      <a:pPr>
                        <a:lnSpc>
                          <a:spcPct val="107000"/>
                        </a:lnSpc>
                        <a:spcAft>
                          <a:spcPts val="0"/>
                        </a:spcAft>
                      </a:pPr>
                      <a:r>
                        <a:rPr lang="en-GB" sz="1000">
                          <a:effectLst/>
                        </a:rPr>
                        <a:t>2.Who ‘carries out’ innovation?  Answer: entrepreneurs (c.f. managers, inventors, and capital providers).</a:t>
                      </a:r>
                      <a:endParaRPr lang="en-GB" sz="900">
                        <a:effectLst/>
                      </a:endParaRPr>
                    </a:p>
                    <a:p>
                      <a:pPr>
                        <a:lnSpc>
                          <a:spcPct val="107000"/>
                        </a:lnSpc>
                        <a:spcAft>
                          <a:spcPts val="0"/>
                        </a:spcAft>
                      </a:pPr>
                      <a:r>
                        <a:rPr lang="en-GB" sz="10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991" marR="54991" marT="0" marB="0"/>
                </a:tc>
                <a:extLst>
                  <a:ext uri="{0D108BD9-81ED-4DB2-BD59-A6C34878D82A}">
                    <a16:rowId xmlns:a16="http://schemas.microsoft.com/office/drawing/2014/main" val="1994796934"/>
                  </a:ext>
                </a:extLst>
              </a:tr>
              <a:tr h="494477">
                <a:tc>
                  <a:txBody>
                    <a:bodyPr/>
                    <a:lstStyle/>
                    <a:p>
                      <a:pPr marL="457200">
                        <a:lnSpc>
                          <a:spcPct val="107000"/>
                        </a:lnSpc>
                        <a:spcAft>
                          <a:spcPts val="0"/>
                        </a:spcAft>
                      </a:pPr>
                      <a:r>
                        <a:rPr lang="en-GB" sz="10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991" marR="54991" marT="0" marB="0"/>
                </a:tc>
                <a:tc>
                  <a:txBody>
                    <a:bodyPr/>
                    <a:lstStyle/>
                    <a:p>
                      <a:pPr>
                        <a:lnSpc>
                          <a:spcPct val="107000"/>
                        </a:lnSpc>
                        <a:spcAft>
                          <a:spcPts val="0"/>
                        </a:spcAft>
                      </a:pPr>
                      <a:r>
                        <a:rPr lang="en-GB" sz="1000">
                          <a:effectLst/>
                        </a:rPr>
                        <a:t>3.Entrepreneurs inject novelty into the economic system.</a:t>
                      </a:r>
                      <a:endParaRPr lang="en-GB" sz="900">
                        <a:effectLst/>
                      </a:endParaRPr>
                    </a:p>
                    <a:p>
                      <a:pPr>
                        <a:lnSpc>
                          <a:spcPct val="107000"/>
                        </a:lnSpc>
                        <a:spcAft>
                          <a:spcPts val="0"/>
                        </a:spcAft>
                      </a:pPr>
                      <a:r>
                        <a:rPr lang="en-GB" sz="10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991" marR="54991" marT="0" marB="0"/>
                </a:tc>
                <a:extLst>
                  <a:ext uri="{0D108BD9-81ED-4DB2-BD59-A6C34878D82A}">
                    <a16:rowId xmlns:a16="http://schemas.microsoft.com/office/drawing/2014/main" val="761645830"/>
                  </a:ext>
                </a:extLst>
              </a:tr>
              <a:tr h="661779">
                <a:tc>
                  <a:txBody>
                    <a:bodyPr/>
                    <a:lstStyle/>
                    <a:p>
                      <a:pPr marL="457200">
                        <a:lnSpc>
                          <a:spcPct val="107000"/>
                        </a:lnSpc>
                        <a:spcAft>
                          <a:spcPts val="0"/>
                        </a:spcAft>
                      </a:pPr>
                      <a:r>
                        <a:rPr lang="en-GB" sz="10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991" marR="54991" marT="0" marB="0"/>
                </a:tc>
                <a:tc>
                  <a:txBody>
                    <a:bodyPr/>
                    <a:lstStyle/>
                    <a:p>
                      <a:pPr>
                        <a:lnSpc>
                          <a:spcPct val="107000"/>
                        </a:lnSpc>
                        <a:spcAft>
                          <a:spcPts val="0"/>
                        </a:spcAft>
                      </a:pPr>
                      <a:r>
                        <a:rPr lang="en-GB" sz="1000">
                          <a:effectLst/>
                        </a:rPr>
                        <a:t>4.This novelty causes ‘creative destructive’ change as a result of substitution and complementarity effects.</a:t>
                      </a:r>
                      <a:endParaRPr lang="en-GB" sz="900">
                        <a:effectLst/>
                      </a:endParaRPr>
                    </a:p>
                    <a:p>
                      <a:pPr>
                        <a:lnSpc>
                          <a:spcPct val="107000"/>
                        </a:lnSpc>
                        <a:spcAft>
                          <a:spcPts val="0"/>
                        </a:spcAft>
                      </a:pPr>
                      <a:r>
                        <a:rPr lang="en-GB" sz="10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991" marR="54991" marT="0" marB="0"/>
                </a:tc>
                <a:extLst>
                  <a:ext uri="{0D108BD9-81ED-4DB2-BD59-A6C34878D82A}">
                    <a16:rowId xmlns:a16="http://schemas.microsoft.com/office/drawing/2014/main" val="1528734910"/>
                  </a:ext>
                </a:extLst>
              </a:tr>
              <a:tr h="1665588">
                <a:tc>
                  <a:txBody>
                    <a:bodyPr/>
                    <a:lstStyle/>
                    <a:p>
                      <a:pPr>
                        <a:lnSpc>
                          <a:spcPct val="107000"/>
                        </a:lnSpc>
                        <a:spcAft>
                          <a:spcPts val="0"/>
                        </a:spcAft>
                      </a:pPr>
                      <a:r>
                        <a:rPr lang="en-GB" sz="1000">
                          <a:effectLst/>
                        </a:rPr>
                        <a:t> </a:t>
                      </a:r>
                      <a:endParaRPr lang="en-GB" sz="900">
                        <a:effectLst/>
                      </a:endParaRPr>
                    </a:p>
                    <a:p>
                      <a:pPr marL="457200">
                        <a:lnSpc>
                          <a:spcPct val="107000"/>
                        </a:lnSpc>
                        <a:spcAft>
                          <a:spcPts val="0"/>
                        </a:spcAft>
                      </a:pPr>
                      <a:r>
                        <a:rPr lang="en-GB" sz="10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991" marR="54991" marT="0" marB="0"/>
                </a:tc>
                <a:tc>
                  <a:txBody>
                    <a:bodyPr/>
                    <a:lstStyle/>
                    <a:p>
                      <a:pPr>
                        <a:lnSpc>
                          <a:spcPct val="107000"/>
                        </a:lnSpc>
                        <a:spcAft>
                          <a:spcPts val="0"/>
                        </a:spcAft>
                      </a:pPr>
                      <a:r>
                        <a:rPr lang="en-GB" sz="1000" dirty="0">
                          <a:effectLst/>
                        </a:rPr>
                        <a:t>5.As a result, the system is being constantly ‘revolutionised from within’, constantly in a process of change.</a:t>
                      </a:r>
                      <a:endParaRPr lang="en-GB" sz="900" dirty="0">
                        <a:effectLst/>
                      </a:endParaRPr>
                    </a:p>
                    <a:p>
                      <a:pPr>
                        <a:lnSpc>
                          <a:spcPct val="107000"/>
                        </a:lnSpc>
                        <a:spcAft>
                          <a:spcPts val="0"/>
                        </a:spcAft>
                      </a:pPr>
                      <a:r>
                        <a:rPr lang="en-GB" sz="1000" dirty="0">
                          <a:effectLst/>
                        </a:rPr>
                        <a:t> </a:t>
                      </a:r>
                      <a:endParaRPr lang="en-GB" sz="900" dirty="0">
                        <a:effectLst/>
                      </a:endParaRPr>
                    </a:p>
                    <a:p>
                      <a:pPr>
                        <a:lnSpc>
                          <a:spcPct val="107000"/>
                        </a:lnSpc>
                        <a:spcAft>
                          <a:spcPts val="0"/>
                        </a:spcAft>
                      </a:pPr>
                      <a:r>
                        <a:rPr lang="en-GB" sz="1000" dirty="0">
                          <a:effectLst/>
                        </a:rPr>
                        <a:t>6.System-wide equilibrium is, therefore, impossible.</a:t>
                      </a:r>
                      <a:endParaRPr lang="en-GB" sz="900" dirty="0">
                        <a:effectLst/>
                      </a:endParaRPr>
                    </a:p>
                    <a:p>
                      <a:pPr>
                        <a:lnSpc>
                          <a:spcPct val="107000"/>
                        </a:lnSpc>
                        <a:spcAft>
                          <a:spcPts val="0"/>
                        </a:spcAft>
                      </a:pPr>
                      <a:r>
                        <a:rPr lang="en-GB" sz="1000" dirty="0">
                          <a:effectLst/>
                        </a:rPr>
                        <a:t> </a:t>
                      </a:r>
                      <a:endParaRPr lang="en-GB" sz="900" dirty="0">
                        <a:effectLst/>
                      </a:endParaRPr>
                    </a:p>
                    <a:p>
                      <a:pPr>
                        <a:lnSpc>
                          <a:spcPct val="107000"/>
                        </a:lnSpc>
                        <a:spcAft>
                          <a:spcPts val="0"/>
                        </a:spcAft>
                      </a:pPr>
                      <a:r>
                        <a:rPr lang="en-GB" sz="1000" dirty="0">
                          <a:effectLst/>
                        </a:rPr>
                        <a:t>But, inconsistently, Schumpeter praised </a:t>
                      </a:r>
                      <a:r>
                        <a:rPr lang="en-GB" sz="1000" dirty="0" err="1">
                          <a:effectLst/>
                        </a:rPr>
                        <a:t>Walras</a:t>
                      </a:r>
                      <a:r>
                        <a:rPr lang="en-GB" sz="1000" dirty="0">
                          <a:effectLst/>
                        </a:rPr>
                        <a:t>’ notion of general equilibrium.</a:t>
                      </a:r>
                      <a:endParaRPr lang="en-GB" sz="900" dirty="0">
                        <a:effectLst/>
                      </a:endParaRPr>
                    </a:p>
                    <a:p>
                      <a:pPr>
                        <a:lnSpc>
                          <a:spcPct val="107000"/>
                        </a:lnSpc>
                        <a:spcAft>
                          <a:spcPts val="0"/>
                        </a:spcAft>
                      </a:pPr>
                      <a:r>
                        <a:rPr lang="en-GB" sz="10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91" marR="54991" marT="0" marB="0"/>
                </a:tc>
                <a:extLst>
                  <a:ext uri="{0D108BD9-81ED-4DB2-BD59-A6C34878D82A}">
                    <a16:rowId xmlns:a16="http://schemas.microsoft.com/office/drawing/2014/main" val="3392986563"/>
                  </a:ext>
                </a:extLst>
              </a:tr>
            </a:tbl>
          </a:graphicData>
        </a:graphic>
      </p:graphicFrame>
    </p:spTree>
    <p:extLst>
      <p:ext uri="{BB962C8B-B14F-4D97-AF65-F5344CB8AC3E}">
        <p14:creationId xmlns:p14="http://schemas.microsoft.com/office/powerpoint/2010/main" val="92045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GB" sz="3200" b="1" dirty="0"/>
              <a:t>Exhibit 3</a:t>
            </a:r>
            <a:br>
              <a:rPr lang="en-GB" sz="3200" dirty="0"/>
            </a:br>
            <a:r>
              <a:rPr lang="en-GB" sz="3200" b="1" dirty="0" err="1"/>
              <a:t>Lachmann</a:t>
            </a:r>
            <a:r>
              <a:rPr lang="en-GB" sz="3200" b="1" dirty="0"/>
              <a:t> and Schumpeter (p. 7)</a:t>
            </a:r>
            <a:endParaRPr lang="en-GB"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48943360"/>
              </p:ext>
            </p:extLst>
          </p:nvPr>
        </p:nvGraphicFramePr>
        <p:xfrm>
          <a:off x="3253154" y="1195756"/>
          <a:ext cx="5442438" cy="5627001"/>
        </p:xfrm>
        <a:graphic>
          <a:graphicData uri="http://schemas.openxmlformats.org/drawingml/2006/table">
            <a:tbl>
              <a:tblPr firstRow="1" firstCol="1" bandRow="1">
                <a:tableStyleId>{5C22544A-7EE6-4342-B048-85BDC9FD1C3A}</a:tableStyleId>
              </a:tblPr>
              <a:tblGrid>
                <a:gridCol w="2721219">
                  <a:extLst>
                    <a:ext uri="{9D8B030D-6E8A-4147-A177-3AD203B41FA5}">
                      <a16:colId xmlns:a16="http://schemas.microsoft.com/office/drawing/2014/main" val="3784117321"/>
                    </a:ext>
                  </a:extLst>
                </a:gridCol>
                <a:gridCol w="2721219">
                  <a:extLst>
                    <a:ext uri="{9D8B030D-6E8A-4147-A177-3AD203B41FA5}">
                      <a16:colId xmlns:a16="http://schemas.microsoft.com/office/drawing/2014/main" val="1275217091"/>
                    </a:ext>
                  </a:extLst>
                </a:gridCol>
              </a:tblGrid>
              <a:tr h="316258">
                <a:tc>
                  <a:txBody>
                    <a:bodyPr/>
                    <a:lstStyle/>
                    <a:p>
                      <a:pPr algn="ctr">
                        <a:lnSpc>
                          <a:spcPct val="107000"/>
                        </a:lnSpc>
                        <a:spcAft>
                          <a:spcPts val="0"/>
                        </a:spcAft>
                      </a:pPr>
                      <a:r>
                        <a:rPr lang="en-GB" sz="900">
                          <a:effectLst/>
                        </a:rPr>
                        <a:t>LACHMANN</a:t>
                      </a:r>
                    </a:p>
                    <a:p>
                      <a:pPr algn="ctr">
                        <a:lnSpc>
                          <a:spcPct val="107000"/>
                        </a:lnSpc>
                        <a:spcAft>
                          <a:spcPts val="0"/>
                        </a:spcAft>
                      </a:pPr>
                      <a:r>
                        <a:rPr lang="en-GB"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071" marR="53071" marT="0" marB="0"/>
                </a:tc>
                <a:tc>
                  <a:txBody>
                    <a:bodyPr/>
                    <a:lstStyle/>
                    <a:p>
                      <a:pPr algn="ctr">
                        <a:lnSpc>
                          <a:spcPct val="107000"/>
                        </a:lnSpc>
                        <a:spcAft>
                          <a:spcPts val="0"/>
                        </a:spcAft>
                      </a:pPr>
                      <a:r>
                        <a:rPr lang="en-GB" sz="900">
                          <a:effectLst/>
                        </a:rPr>
                        <a:t>SCHUMPETER</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071" marR="53071" marT="0" marB="0"/>
                </a:tc>
                <a:extLst>
                  <a:ext uri="{0D108BD9-81ED-4DB2-BD59-A6C34878D82A}">
                    <a16:rowId xmlns:a16="http://schemas.microsoft.com/office/drawing/2014/main" val="1184811189"/>
                  </a:ext>
                </a:extLst>
              </a:tr>
              <a:tr h="474386">
                <a:tc>
                  <a:txBody>
                    <a:bodyPr/>
                    <a:lstStyle/>
                    <a:p>
                      <a:pPr algn="ctr">
                        <a:lnSpc>
                          <a:spcPct val="107000"/>
                        </a:lnSpc>
                        <a:spcAft>
                          <a:spcPts val="0"/>
                        </a:spcAft>
                      </a:pPr>
                      <a:r>
                        <a:rPr lang="en-GB" sz="900">
                          <a:effectLst/>
                        </a:rPr>
                        <a:t>Significant Predecessor:</a:t>
                      </a:r>
                    </a:p>
                    <a:p>
                      <a:pPr algn="ctr">
                        <a:lnSpc>
                          <a:spcPct val="107000"/>
                        </a:lnSpc>
                        <a:spcAft>
                          <a:spcPts val="0"/>
                        </a:spcAft>
                      </a:pPr>
                      <a:r>
                        <a:rPr lang="en-GB" sz="900">
                          <a:effectLst/>
                        </a:rPr>
                        <a:t>Ludwig von Mises</a:t>
                      </a:r>
                    </a:p>
                    <a:p>
                      <a:pPr algn="ctr">
                        <a:lnSpc>
                          <a:spcPct val="107000"/>
                        </a:lnSpc>
                        <a:spcAft>
                          <a:spcPts val="0"/>
                        </a:spcAft>
                      </a:pPr>
                      <a:r>
                        <a:rPr lang="en-GB"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071" marR="53071" marT="0" marB="0"/>
                </a:tc>
                <a:tc>
                  <a:txBody>
                    <a:bodyPr/>
                    <a:lstStyle/>
                    <a:p>
                      <a:pPr algn="ctr">
                        <a:lnSpc>
                          <a:spcPct val="107000"/>
                        </a:lnSpc>
                        <a:spcAft>
                          <a:spcPts val="0"/>
                        </a:spcAft>
                      </a:pPr>
                      <a:r>
                        <a:rPr lang="en-GB" sz="900">
                          <a:effectLst/>
                        </a:rPr>
                        <a:t>Significant Predecessor:</a:t>
                      </a:r>
                    </a:p>
                    <a:p>
                      <a:pPr algn="ctr">
                        <a:lnSpc>
                          <a:spcPct val="107000"/>
                        </a:lnSpc>
                        <a:spcAft>
                          <a:spcPts val="0"/>
                        </a:spcAft>
                      </a:pPr>
                      <a:r>
                        <a:rPr lang="en-GB" sz="900">
                          <a:effectLst/>
                        </a:rPr>
                        <a:t>Karl Marx</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071" marR="53071" marT="0" marB="0"/>
                </a:tc>
                <a:extLst>
                  <a:ext uri="{0D108BD9-81ED-4DB2-BD59-A6C34878D82A}">
                    <a16:rowId xmlns:a16="http://schemas.microsoft.com/office/drawing/2014/main" val="2254777599"/>
                  </a:ext>
                </a:extLst>
              </a:tr>
              <a:tr h="474386">
                <a:tc>
                  <a:txBody>
                    <a:bodyPr/>
                    <a:lstStyle/>
                    <a:p>
                      <a:pPr marL="457200">
                        <a:lnSpc>
                          <a:spcPct val="107000"/>
                        </a:lnSpc>
                        <a:spcAft>
                          <a:spcPts val="0"/>
                        </a:spcAft>
                      </a:pPr>
                      <a:r>
                        <a:rPr lang="en-GB" sz="900">
                          <a:effectLst/>
                        </a:rPr>
                        <a:t>           Starting Point:</a:t>
                      </a:r>
                    </a:p>
                    <a:p>
                      <a:pPr algn="ctr">
                        <a:lnSpc>
                          <a:spcPct val="107000"/>
                        </a:lnSpc>
                        <a:spcAft>
                          <a:spcPts val="0"/>
                        </a:spcAft>
                      </a:pPr>
                      <a:r>
                        <a:rPr lang="en-GB" sz="900">
                          <a:effectLst/>
                        </a:rPr>
                        <a:t>The planning subject</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071" marR="53071" marT="0" marB="0"/>
                </a:tc>
                <a:tc>
                  <a:txBody>
                    <a:bodyPr/>
                    <a:lstStyle/>
                    <a:p>
                      <a:pPr marL="457200">
                        <a:lnSpc>
                          <a:spcPct val="107000"/>
                        </a:lnSpc>
                        <a:spcAft>
                          <a:spcPts val="0"/>
                        </a:spcAft>
                      </a:pPr>
                      <a:r>
                        <a:rPr lang="en-GB" sz="900">
                          <a:effectLst/>
                        </a:rPr>
                        <a:t>          Starting Point:</a:t>
                      </a:r>
                    </a:p>
                    <a:p>
                      <a:pPr algn="ctr">
                        <a:lnSpc>
                          <a:spcPct val="107000"/>
                        </a:lnSpc>
                        <a:spcAft>
                          <a:spcPts val="0"/>
                        </a:spcAft>
                      </a:pPr>
                      <a:r>
                        <a:rPr lang="en-GB" sz="900">
                          <a:effectLst/>
                        </a:rPr>
                        <a:t>The restless capitalist system</a:t>
                      </a:r>
                    </a:p>
                    <a:p>
                      <a:pPr algn="ctr">
                        <a:lnSpc>
                          <a:spcPct val="107000"/>
                        </a:lnSpc>
                        <a:spcAft>
                          <a:spcPts val="0"/>
                        </a:spcAft>
                      </a:pPr>
                      <a:r>
                        <a:rPr lang="en-GB"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071" marR="53071" marT="0" marB="0"/>
                </a:tc>
                <a:extLst>
                  <a:ext uri="{0D108BD9-81ED-4DB2-BD59-A6C34878D82A}">
                    <a16:rowId xmlns:a16="http://schemas.microsoft.com/office/drawing/2014/main" val="4152820371"/>
                  </a:ext>
                </a:extLst>
              </a:tr>
              <a:tr h="632516">
                <a:tc>
                  <a:txBody>
                    <a:bodyPr/>
                    <a:lstStyle/>
                    <a:p>
                      <a:pPr marL="0" lvl="0" indent="0">
                        <a:lnSpc>
                          <a:spcPct val="107000"/>
                        </a:lnSpc>
                        <a:spcAft>
                          <a:spcPts val="0"/>
                        </a:spcAft>
                        <a:buFont typeface="+mj-lt"/>
                        <a:buNone/>
                      </a:pPr>
                      <a:r>
                        <a:rPr lang="en-GB" sz="900" dirty="0">
                          <a:effectLst/>
                        </a:rPr>
                        <a:t>Subject faces uncertainty within an institutional context</a:t>
                      </a:r>
                    </a:p>
                    <a:p>
                      <a:pPr marL="457200" indent="0">
                        <a:lnSpc>
                          <a:spcPct val="107000"/>
                        </a:lnSpc>
                        <a:spcAft>
                          <a:spcPts val="0"/>
                        </a:spcAft>
                        <a:buFont typeface="+mj-lt"/>
                        <a:buNone/>
                      </a:pP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071" marR="53071" marT="0" marB="0"/>
                </a:tc>
                <a:tc>
                  <a:txBody>
                    <a:bodyPr/>
                    <a:lstStyle/>
                    <a:p>
                      <a:pPr>
                        <a:lnSpc>
                          <a:spcPct val="107000"/>
                        </a:lnSpc>
                        <a:spcAft>
                          <a:spcPts val="0"/>
                        </a:spcAft>
                      </a:pPr>
                      <a:r>
                        <a:rPr lang="en-GB" sz="900">
                          <a:effectLst/>
                        </a:rPr>
                        <a:t>What causes this restlessness?  Answer: innovation i.e. new products; new processes; new forms of organisation; new markets and ways of marketing.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071" marR="53071" marT="0" marB="0"/>
                </a:tc>
                <a:extLst>
                  <a:ext uri="{0D108BD9-81ED-4DB2-BD59-A6C34878D82A}">
                    <a16:rowId xmlns:a16="http://schemas.microsoft.com/office/drawing/2014/main" val="3488264293"/>
                  </a:ext>
                </a:extLst>
              </a:tr>
              <a:tr h="632516">
                <a:tc>
                  <a:txBody>
                    <a:bodyPr/>
                    <a:lstStyle/>
                    <a:p>
                      <a:pPr marL="0" lvl="0" indent="0">
                        <a:lnSpc>
                          <a:spcPct val="107000"/>
                        </a:lnSpc>
                        <a:spcAft>
                          <a:spcPts val="0"/>
                        </a:spcAft>
                        <a:buFont typeface="+mj-lt"/>
                        <a:buNone/>
                      </a:pPr>
                      <a:r>
                        <a:rPr lang="en-GB" sz="900" dirty="0">
                          <a:effectLst/>
                        </a:rPr>
                        <a:t>Subject forms subjective expectations; possibility of inter-subject inconsistency</a:t>
                      </a:r>
                    </a:p>
                    <a:p>
                      <a:pPr marL="457200" indent="0">
                        <a:lnSpc>
                          <a:spcPct val="107000"/>
                        </a:lnSpc>
                        <a:spcAft>
                          <a:spcPts val="0"/>
                        </a:spcAft>
                        <a:buFont typeface="+mj-lt"/>
                        <a:buNone/>
                      </a:pP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071" marR="53071" marT="0" marB="0"/>
                </a:tc>
                <a:tc>
                  <a:txBody>
                    <a:bodyPr/>
                    <a:lstStyle/>
                    <a:p>
                      <a:pPr>
                        <a:lnSpc>
                          <a:spcPct val="107000"/>
                        </a:lnSpc>
                        <a:spcAft>
                          <a:spcPts val="0"/>
                        </a:spcAft>
                      </a:pPr>
                      <a:r>
                        <a:rPr lang="en-GB" sz="900">
                          <a:effectLst/>
                        </a:rPr>
                        <a:t>Who ‘carries out’ innovation?  Answer: entrepreneurs (c.f. managers, inventors, and capital providers).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071" marR="53071" marT="0" marB="0"/>
                </a:tc>
                <a:extLst>
                  <a:ext uri="{0D108BD9-81ED-4DB2-BD59-A6C34878D82A}">
                    <a16:rowId xmlns:a16="http://schemas.microsoft.com/office/drawing/2014/main" val="537510334"/>
                  </a:ext>
                </a:extLst>
              </a:tr>
              <a:tr h="474386">
                <a:tc>
                  <a:txBody>
                    <a:bodyPr/>
                    <a:lstStyle/>
                    <a:p>
                      <a:pPr marL="0" lvl="0" indent="0">
                        <a:lnSpc>
                          <a:spcPct val="107000"/>
                        </a:lnSpc>
                        <a:spcAft>
                          <a:spcPts val="0"/>
                        </a:spcAft>
                        <a:buFont typeface="+mj-lt"/>
                        <a:buNone/>
                      </a:pPr>
                      <a:r>
                        <a:rPr lang="en-GB" sz="900" dirty="0">
                          <a:effectLst/>
                        </a:rPr>
                        <a:t>Over time some will turn out to be right, others wrong.</a:t>
                      </a:r>
                    </a:p>
                    <a:p>
                      <a:pPr marL="457200" indent="0">
                        <a:lnSpc>
                          <a:spcPct val="107000"/>
                        </a:lnSpc>
                        <a:spcAft>
                          <a:spcPts val="0"/>
                        </a:spcAft>
                        <a:buFont typeface="+mj-lt"/>
                        <a:buNone/>
                      </a:pP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071" marR="53071" marT="0" marB="0"/>
                </a:tc>
                <a:tc>
                  <a:txBody>
                    <a:bodyPr/>
                    <a:lstStyle/>
                    <a:p>
                      <a:pPr>
                        <a:lnSpc>
                          <a:spcPct val="107000"/>
                        </a:lnSpc>
                        <a:spcAft>
                          <a:spcPts val="0"/>
                        </a:spcAft>
                      </a:pPr>
                      <a:r>
                        <a:rPr lang="en-GB" sz="900">
                          <a:effectLst/>
                        </a:rPr>
                        <a:t>Entrepreneurs inject novelty into the economic system.</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071" marR="53071" marT="0" marB="0"/>
                </a:tc>
                <a:extLst>
                  <a:ext uri="{0D108BD9-81ED-4DB2-BD59-A6C34878D82A}">
                    <a16:rowId xmlns:a16="http://schemas.microsoft.com/office/drawing/2014/main" val="3928189543"/>
                  </a:ext>
                </a:extLst>
              </a:tr>
              <a:tr h="790644">
                <a:tc>
                  <a:txBody>
                    <a:bodyPr/>
                    <a:lstStyle/>
                    <a:p>
                      <a:pPr marL="0" lvl="0" indent="0">
                        <a:lnSpc>
                          <a:spcPct val="107000"/>
                        </a:lnSpc>
                        <a:spcAft>
                          <a:spcPts val="0"/>
                        </a:spcAft>
                        <a:buFont typeface="+mj-lt"/>
                        <a:buNone/>
                      </a:pPr>
                      <a:r>
                        <a:rPr lang="en-GB" sz="900" dirty="0">
                          <a:effectLst/>
                        </a:rPr>
                        <a:t>From an ex-post perspective, the wrong subjects made incorrect decisions based on incorrect expectations.</a:t>
                      </a:r>
                    </a:p>
                    <a:p>
                      <a:pPr marL="457200" indent="0">
                        <a:lnSpc>
                          <a:spcPct val="107000"/>
                        </a:lnSpc>
                        <a:spcAft>
                          <a:spcPts val="0"/>
                        </a:spcAft>
                        <a:buFont typeface="+mj-lt"/>
                        <a:buNone/>
                      </a:pP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071" marR="53071" marT="0" marB="0"/>
                </a:tc>
                <a:tc>
                  <a:txBody>
                    <a:bodyPr/>
                    <a:lstStyle/>
                    <a:p>
                      <a:pPr>
                        <a:lnSpc>
                          <a:spcPct val="107000"/>
                        </a:lnSpc>
                        <a:spcAft>
                          <a:spcPts val="0"/>
                        </a:spcAft>
                      </a:pPr>
                      <a:r>
                        <a:rPr lang="en-GB" sz="900">
                          <a:effectLst/>
                        </a:rPr>
                        <a:t>This novelty causes ‘creative destructive’ change as a result of substitution and complementarity effects.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071" marR="53071" marT="0" marB="0"/>
                </a:tc>
                <a:extLst>
                  <a:ext uri="{0D108BD9-81ED-4DB2-BD59-A6C34878D82A}">
                    <a16:rowId xmlns:a16="http://schemas.microsoft.com/office/drawing/2014/main" val="3989063924"/>
                  </a:ext>
                </a:extLst>
              </a:tr>
              <a:tr h="1831909">
                <a:tc>
                  <a:txBody>
                    <a:bodyPr/>
                    <a:lstStyle/>
                    <a:p>
                      <a:pPr marL="0" lvl="0" indent="0">
                        <a:lnSpc>
                          <a:spcPct val="107000"/>
                        </a:lnSpc>
                        <a:spcAft>
                          <a:spcPts val="0"/>
                        </a:spcAft>
                        <a:buFont typeface="+mj-lt"/>
                        <a:buNone/>
                      </a:pPr>
                      <a:r>
                        <a:rPr lang="en-GB" sz="900" dirty="0">
                          <a:effectLst/>
                        </a:rPr>
                        <a:t>Over time, therefore, the wrong subjects could not have been in equilibrium.</a:t>
                      </a:r>
                    </a:p>
                    <a:p>
                      <a:pPr marL="457200" indent="0">
                        <a:lnSpc>
                          <a:spcPct val="107000"/>
                        </a:lnSpc>
                        <a:spcAft>
                          <a:spcPts val="0"/>
                        </a:spcAft>
                        <a:buFont typeface="+mj-lt"/>
                        <a:buNone/>
                      </a:pPr>
                      <a:r>
                        <a:rPr lang="en-GB" sz="900" dirty="0">
                          <a:effectLst/>
                        </a:rPr>
                        <a:t> </a:t>
                      </a:r>
                    </a:p>
                    <a:p>
                      <a:pPr marL="0" lvl="0" indent="0">
                        <a:lnSpc>
                          <a:spcPct val="107000"/>
                        </a:lnSpc>
                        <a:spcAft>
                          <a:spcPts val="0"/>
                        </a:spcAft>
                        <a:buFont typeface="+mj-lt"/>
                        <a:buNone/>
                      </a:pPr>
                      <a:r>
                        <a:rPr lang="en-GB" sz="900" dirty="0">
                          <a:effectLst/>
                        </a:rPr>
                        <a:t>But this does not negate the possibility of point-in-time equilibrium.  The stock market provides an example.  Buyers and sellers have inconsistent expectations.</a:t>
                      </a:r>
                    </a:p>
                    <a:p>
                      <a:pPr marL="457200" indent="0">
                        <a:lnSpc>
                          <a:spcPct val="107000"/>
                        </a:lnSpc>
                        <a:spcAft>
                          <a:spcPts val="0"/>
                        </a:spcAft>
                        <a:buFont typeface="+mj-lt"/>
                        <a:buNone/>
                      </a:pPr>
                      <a:r>
                        <a:rPr lang="en-GB" sz="900" dirty="0">
                          <a:effectLst/>
                        </a:rPr>
                        <a:t> </a:t>
                      </a:r>
                    </a:p>
                    <a:p>
                      <a:pPr marL="457200" indent="0">
                        <a:lnSpc>
                          <a:spcPct val="107000"/>
                        </a:lnSpc>
                        <a:spcAft>
                          <a:spcPts val="0"/>
                        </a:spcAft>
                        <a:buFont typeface="+mj-lt"/>
                        <a:buNone/>
                      </a:pP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071" marR="53071" marT="0" marB="0"/>
                </a:tc>
                <a:tc>
                  <a:txBody>
                    <a:bodyPr/>
                    <a:lstStyle/>
                    <a:p>
                      <a:pPr>
                        <a:lnSpc>
                          <a:spcPct val="107000"/>
                        </a:lnSpc>
                        <a:spcAft>
                          <a:spcPts val="0"/>
                        </a:spcAft>
                      </a:pPr>
                      <a:r>
                        <a:rPr lang="en-GB" sz="900" dirty="0">
                          <a:effectLst/>
                        </a:rPr>
                        <a:t>As a result, the system is being constantly ‘revolutionised from within’, constantly in a process of change.</a:t>
                      </a:r>
                    </a:p>
                    <a:p>
                      <a:pPr>
                        <a:lnSpc>
                          <a:spcPct val="107000"/>
                        </a:lnSpc>
                        <a:spcAft>
                          <a:spcPts val="0"/>
                        </a:spcAft>
                      </a:pPr>
                      <a:r>
                        <a:rPr lang="en-GB" sz="900" dirty="0">
                          <a:effectLst/>
                        </a:rPr>
                        <a:t> </a:t>
                      </a:r>
                    </a:p>
                    <a:p>
                      <a:pPr>
                        <a:lnSpc>
                          <a:spcPct val="107000"/>
                        </a:lnSpc>
                        <a:spcAft>
                          <a:spcPts val="0"/>
                        </a:spcAft>
                      </a:pPr>
                      <a:r>
                        <a:rPr lang="en-GB" sz="900" dirty="0">
                          <a:effectLst/>
                        </a:rPr>
                        <a:t>System-wide equilibrium is, therefore, impossible.</a:t>
                      </a:r>
                    </a:p>
                    <a:p>
                      <a:pPr>
                        <a:lnSpc>
                          <a:spcPct val="107000"/>
                        </a:lnSpc>
                        <a:spcAft>
                          <a:spcPts val="0"/>
                        </a:spcAft>
                      </a:pPr>
                      <a:r>
                        <a:rPr lang="en-GB" sz="900" dirty="0">
                          <a:effectLst/>
                        </a:rPr>
                        <a:t> </a:t>
                      </a:r>
                    </a:p>
                    <a:p>
                      <a:pPr>
                        <a:lnSpc>
                          <a:spcPct val="107000"/>
                        </a:lnSpc>
                        <a:spcAft>
                          <a:spcPts val="0"/>
                        </a:spcAft>
                      </a:pPr>
                      <a:r>
                        <a:rPr lang="en-GB" sz="900" dirty="0">
                          <a:effectLst/>
                        </a:rPr>
                        <a:t>But, inconsistently?, Schumpeter praised </a:t>
                      </a:r>
                      <a:r>
                        <a:rPr lang="en-GB" sz="900" dirty="0" err="1">
                          <a:effectLst/>
                        </a:rPr>
                        <a:t>Walras</a:t>
                      </a:r>
                      <a:r>
                        <a:rPr lang="en-GB" sz="900" dirty="0">
                          <a:effectLst/>
                        </a:rPr>
                        <a:t>’ notion of general equilibrium.</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071" marR="53071" marT="0" marB="0"/>
                </a:tc>
                <a:extLst>
                  <a:ext uri="{0D108BD9-81ED-4DB2-BD59-A6C34878D82A}">
                    <a16:rowId xmlns:a16="http://schemas.microsoft.com/office/drawing/2014/main" val="3508965196"/>
                  </a:ext>
                </a:extLst>
              </a:tr>
            </a:tbl>
          </a:graphicData>
        </a:graphic>
      </p:graphicFrame>
    </p:spTree>
    <p:extLst>
      <p:ext uri="{BB962C8B-B14F-4D97-AF65-F5344CB8AC3E}">
        <p14:creationId xmlns:p14="http://schemas.microsoft.com/office/powerpoint/2010/main" val="2764255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600" dirty="0"/>
              <a:t>Conclusions on </a:t>
            </a:r>
            <a:r>
              <a:rPr lang="en-GB" sz="3600" dirty="0" err="1"/>
              <a:t>Lachmann</a:t>
            </a:r>
            <a:r>
              <a:rPr lang="en-GB" sz="3600" dirty="0"/>
              <a:t> and Schumpeter (p.14)</a:t>
            </a:r>
          </a:p>
        </p:txBody>
      </p:sp>
      <p:sp>
        <p:nvSpPr>
          <p:cNvPr id="3" name="Content Placeholder 2"/>
          <p:cNvSpPr>
            <a:spLocks noGrp="1"/>
          </p:cNvSpPr>
          <p:nvPr>
            <p:ph idx="1"/>
          </p:nvPr>
        </p:nvSpPr>
        <p:spPr/>
        <p:txBody>
          <a:bodyPr/>
          <a:lstStyle/>
          <a:p>
            <a:pPr marL="0" indent="0" algn="ctr">
              <a:buNone/>
            </a:pPr>
            <a:endParaRPr lang="en-GB" dirty="0">
              <a:latin typeface="Calibri Light" panose="020F0302020204030204" pitchFamily="34" charset="0"/>
              <a:cs typeface="Calibri Light" panose="020F0302020204030204" pitchFamily="34" charset="0"/>
            </a:endParaRPr>
          </a:p>
          <a:p>
            <a:pPr marL="0" indent="0" algn="ctr">
              <a:buNone/>
            </a:pPr>
            <a:r>
              <a:rPr lang="en-GB" dirty="0">
                <a:latin typeface="Calibri Light" panose="020F0302020204030204" pitchFamily="34" charset="0"/>
                <a:cs typeface="Calibri Light" panose="020F0302020204030204" pitchFamily="34" charset="0"/>
              </a:rPr>
              <a:t>“It is, however, pointless to speculate about what the distinction between an ‘inner core’ and an ‘outer core’ might be and the substantive differences between them.  In this paper, nevertheless, it has been shown that although </a:t>
            </a:r>
            <a:r>
              <a:rPr lang="en-GB" dirty="0" err="1">
                <a:latin typeface="Calibri Light" panose="020F0302020204030204" pitchFamily="34" charset="0"/>
                <a:cs typeface="Calibri Light" panose="020F0302020204030204" pitchFamily="34" charset="0"/>
              </a:rPr>
              <a:t>Lachmann</a:t>
            </a:r>
            <a:r>
              <a:rPr lang="en-GB" dirty="0">
                <a:latin typeface="Calibri Light" panose="020F0302020204030204" pitchFamily="34" charset="0"/>
                <a:cs typeface="Calibri Light" panose="020F0302020204030204" pitchFamily="34" charset="0"/>
              </a:rPr>
              <a:t> and Schumpeter began from very different starting points, inspired by very different kinds of economists, there is nevertheless a great deal of affinity, both tacit and explicit, between their ideas.  This affinity is all the greater if we accept Nelson’s ‘correction’ of Schumpeter’s views on </a:t>
            </a:r>
            <a:r>
              <a:rPr lang="en-GB" dirty="0" err="1">
                <a:latin typeface="Calibri Light" panose="020F0302020204030204" pitchFamily="34" charset="0"/>
                <a:cs typeface="Calibri Light" panose="020F0302020204030204" pitchFamily="34" charset="0"/>
              </a:rPr>
              <a:t>Walras</a:t>
            </a:r>
            <a:r>
              <a:rPr lang="en-GB" dirty="0">
                <a:latin typeface="Calibri Light" panose="020F0302020204030204" pitchFamily="34" charset="0"/>
                <a:cs typeface="Calibri Light" panose="020F0302020204030204" pitchFamily="34" charset="0"/>
              </a:rPr>
              <a:t> which leaves Schumpeter much closer to </a:t>
            </a:r>
            <a:r>
              <a:rPr lang="en-GB" dirty="0" err="1">
                <a:latin typeface="Calibri Light" panose="020F0302020204030204" pitchFamily="34" charset="0"/>
                <a:cs typeface="Calibri Light" panose="020F0302020204030204" pitchFamily="34" charset="0"/>
              </a:rPr>
              <a:t>Lachmann’s</a:t>
            </a:r>
            <a:r>
              <a:rPr lang="en-GB" dirty="0">
                <a:latin typeface="Calibri Light" panose="020F0302020204030204" pitchFamily="34" charset="0"/>
                <a:cs typeface="Calibri Light" panose="020F0302020204030204" pitchFamily="34" charset="0"/>
              </a:rPr>
              <a:t> views.” </a:t>
            </a:r>
          </a:p>
          <a:p>
            <a:pPr marL="0" indent="0" algn="ctr">
              <a:buNone/>
            </a:pPr>
            <a:endParaRPr lang="en-GB"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373920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600" dirty="0"/>
              <a:t>The absence of ‘how innovation happens’ in both </a:t>
            </a:r>
            <a:r>
              <a:rPr lang="en-GB" sz="3600" dirty="0" err="1"/>
              <a:t>Lachmann</a:t>
            </a:r>
            <a:r>
              <a:rPr lang="en-GB" sz="3600" dirty="0"/>
              <a:t> and Schumpeter</a:t>
            </a:r>
          </a:p>
        </p:txBody>
      </p:sp>
      <p:sp>
        <p:nvSpPr>
          <p:cNvPr id="3" name="Content Placeholder 2"/>
          <p:cNvSpPr>
            <a:spLocks noGrp="1"/>
          </p:cNvSpPr>
          <p:nvPr>
            <p:ph idx="1"/>
          </p:nvPr>
        </p:nvSpPr>
        <p:spPr>
          <a:xfrm>
            <a:off x="838200" y="1825625"/>
            <a:ext cx="10515600" cy="4663098"/>
          </a:xfrm>
        </p:spPr>
        <p:txBody>
          <a:bodyPr>
            <a:normAutofit fontScale="77500" lnSpcReduction="20000"/>
          </a:bodyPr>
          <a:lstStyle/>
          <a:p>
            <a:r>
              <a:rPr lang="en-GB" i="1" dirty="0">
                <a:latin typeface="+mj-lt"/>
              </a:rPr>
              <a:t>Prima facie </a:t>
            </a:r>
            <a:r>
              <a:rPr lang="en-GB" dirty="0">
                <a:latin typeface="+mj-lt"/>
              </a:rPr>
              <a:t>one would expect that both </a:t>
            </a:r>
            <a:r>
              <a:rPr lang="en-GB" dirty="0" err="1">
                <a:latin typeface="+mj-lt"/>
              </a:rPr>
              <a:t>Lachmann</a:t>
            </a:r>
            <a:r>
              <a:rPr lang="en-GB" dirty="0">
                <a:latin typeface="+mj-lt"/>
              </a:rPr>
              <a:t> and Schumpeter would have included some substantial discussion on innovation.  </a:t>
            </a:r>
            <a:r>
              <a:rPr lang="en-GB" dirty="0" err="1">
                <a:latin typeface="+mj-lt"/>
              </a:rPr>
              <a:t>Lachmann</a:t>
            </a:r>
            <a:r>
              <a:rPr lang="en-GB" dirty="0">
                <a:latin typeface="+mj-lt"/>
              </a:rPr>
              <a:t> was intimately concerned with ‘the market process’;  Schumpeter was intimately concerned with ‘restless capitalism’.  Innovation obviously has a good deal to do with both phenomena.</a:t>
            </a:r>
          </a:p>
          <a:p>
            <a:endParaRPr lang="en-GB" dirty="0">
              <a:latin typeface="+mj-lt"/>
            </a:endParaRPr>
          </a:p>
          <a:p>
            <a:r>
              <a:rPr lang="en-GB" dirty="0">
                <a:latin typeface="+mj-lt"/>
              </a:rPr>
              <a:t>It is surprising, therefore, that both authors have little to say about ‘</a:t>
            </a:r>
            <a:r>
              <a:rPr lang="en-GB" i="1" dirty="0">
                <a:latin typeface="+mj-lt"/>
              </a:rPr>
              <a:t>how innovation happens</a:t>
            </a:r>
            <a:r>
              <a:rPr lang="en-GB" dirty="0">
                <a:latin typeface="+mj-lt"/>
              </a:rPr>
              <a:t>’ by which I mean the decision-making processes that innovators go through in order to make innovation happen.</a:t>
            </a:r>
          </a:p>
          <a:p>
            <a:endParaRPr lang="en-GB" dirty="0">
              <a:latin typeface="+mj-lt"/>
            </a:endParaRPr>
          </a:p>
          <a:p>
            <a:r>
              <a:rPr lang="en-GB" dirty="0">
                <a:latin typeface="+mj-lt"/>
              </a:rPr>
              <a:t>Of course, Schumpeter was centrally concerned with innovation.  But his focus was on </a:t>
            </a:r>
            <a:r>
              <a:rPr lang="en-GB" i="1" dirty="0">
                <a:latin typeface="+mj-lt"/>
              </a:rPr>
              <a:t>what innovation is </a:t>
            </a:r>
            <a:r>
              <a:rPr lang="en-GB" dirty="0">
                <a:latin typeface="+mj-lt"/>
              </a:rPr>
              <a:t>(i.e. new combinations, </a:t>
            </a:r>
            <a:r>
              <a:rPr lang="en-GB" dirty="0" err="1">
                <a:latin typeface="+mj-lt"/>
              </a:rPr>
              <a:t>etc</a:t>
            </a:r>
            <a:r>
              <a:rPr lang="en-GB" dirty="0">
                <a:latin typeface="+mj-lt"/>
              </a:rPr>
              <a:t>) and </a:t>
            </a:r>
            <a:r>
              <a:rPr lang="en-GB" i="1" dirty="0">
                <a:latin typeface="+mj-lt"/>
              </a:rPr>
              <a:t>who makes innovation happen</a:t>
            </a:r>
            <a:r>
              <a:rPr lang="en-GB" dirty="0">
                <a:latin typeface="+mj-lt"/>
              </a:rPr>
              <a:t> (i.e. the entrepreneur).</a:t>
            </a:r>
          </a:p>
          <a:p>
            <a:endParaRPr lang="en-GB" dirty="0">
              <a:latin typeface="+mj-lt"/>
            </a:endParaRPr>
          </a:p>
          <a:p>
            <a:r>
              <a:rPr lang="en-GB" dirty="0" err="1">
                <a:latin typeface="+mj-lt"/>
              </a:rPr>
              <a:t>Lachmann</a:t>
            </a:r>
            <a:r>
              <a:rPr lang="en-GB" dirty="0">
                <a:latin typeface="+mj-lt"/>
              </a:rPr>
              <a:t> was concerned with the heterogeneous capital stock so it is surprising that he did not discuss in detail from an ex ante perspective the main driver of this heterogeneity, namely innovation. </a:t>
            </a:r>
          </a:p>
        </p:txBody>
      </p:sp>
    </p:spTree>
    <p:extLst>
      <p:ext uri="{BB962C8B-B14F-4D97-AF65-F5344CB8AC3E}">
        <p14:creationId xmlns:p14="http://schemas.microsoft.com/office/powerpoint/2010/main" val="3199304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9279"/>
            <a:ext cx="10515600" cy="1015267"/>
          </a:xfrm>
        </p:spPr>
        <p:txBody>
          <a:bodyPr>
            <a:normAutofit/>
          </a:bodyPr>
          <a:lstStyle/>
          <a:p>
            <a:pPr algn="ctr"/>
            <a:r>
              <a:rPr lang="en-GB" sz="3600" dirty="0"/>
              <a:t>The Importance of How Innovation Happens (p.11)</a:t>
            </a:r>
          </a:p>
        </p:txBody>
      </p:sp>
      <p:sp>
        <p:nvSpPr>
          <p:cNvPr id="3" name="Content Placeholder 2"/>
          <p:cNvSpPr>
            <a:spLocks noGrp="1"/>
          </p:cNvSpPr>
          <p:nvPr>
            <p:ph idx="1"/>
          </p:nvPr>
        </p:nvSpPr>
        <p:spPr/>
        <p:txBody>
          <a:bodyPr/>
          <a:lstStyle/>
          <a:p>
            <a:pPr marL="0" indent="0" algn="ctr">
              <a:buNone/>
            </a:pPr>
            <a:r>
              <a:rPr lang="en-GB" sz="2400" dirty="0">
                <a:latin typeface="+mj-lt"/>
              </a:rPr>
              <a:t>“It would appear that the innovation decision is distinctive.  The reason is that it involves, in essence, something that does not yet exist other than in the mind of its creator.  But this existence is precarious.  Although the innovation may be ‘deemed possible’ (Brian </a:t>
            </a:r>
            <a:r>
              <a:rPr lang="en-GB" sz="2400" dirty="0" err="1">
                <a:latin typeface="+mj-lt"/>
              </a:rPr>
              <a:t>Loasby</a:t>
            </a:r>
            <a:r>
              <a:rPr lang="en-GB" sz="2400">
                <a:latin typeface="+mj-lt"/>
              </a:rPr>
              <a:t>) by </a:t>
            </a:r>
            <a:r>
              <a:rPr lang="en-GB" sz="2400" dirty="0">
                <a:latin typeface="+mj-lt"/>
              </a:rPr>
              <a:t>the innovator this assumption may turn out to be mistaken.  In time it may turn out to be either impossible or ineffective in terms of its ability to achieve the subject’s purposes.”</a:t>
            </a:r>
          </a:p>
          <a:p>
            <a:pPr marL="0" indent="0" algn="ctr">
              <a:buNone/>
            </a:pPr>
            <a:endParaRPr lang="en-GB" sz="2400" dirty="0"/>
          </a:p>
          <a:p>
            <a:pPr marL="0" indent="0" algn="ctr">
              <a:buNone/>
            </a:pPr>
            <a:r>
              <a:rPr lang="en-GB" sz="2400" dirty="0">
                <a:latin typeface="+mj-lt"/>
              </a:rPr>
              <a:t>“The innovation decision, accordingly, involves added degrees of uncertainty compared to the decision to invest in an addition to the capital stock.  This extra uncertainty comes from the precariousness of the innovation which at the time of its creation exists only in the mind of the innovator and is based on assumptions that may turn out to be wrong.”  </a:t>
            </a:r>
          </a:p>
          <a:p>
            <a:pPr marL="0" indent="0" algn="ctr">
              <a:buNone/>
            </a:pPr>
            <a:endParaRPr lang="en-GB" sz="2000" dirty="0"/>
          </a:p>
          <a:p>
            <a:pPr marL="0" indent="0" algn="ctr">
              <a:buNone/>
            </a:pPr>
            <a:endParaRPr lang="en-GB" dirty="0">
              <a:latin typeface="+mj-lt"/>
            </a:endParaRPr>
          </a:p>
        </p:txBody>
      </p:sp>
    </p:spTree>
    <p:extLst>
      <p:ext uri="{BB962C8B-B14F-4D97-AF65-F5344CB8AC3E}">
        <p14:creationId xmlns:p14="http://schemas.microsoft.com/office/powerpoint/2010/main" val="349422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600" dirty="0"/>
              <a:t>So why did they leave it out?</a:t>
            </a:r>
          </a:p>
        </p:txBody>
      </p:sp>
      <p:sp>
        <p:nvSpPr>
          <p:cNvPr id="3" name="Content Placeholder 2"/>
          <p:cNvSpPr>
            <a:spLocks noGrp="1"/>
          </p:cNvSpPr>
          <p:nvPr>
            <p:ph idx="1"/>
          </p:nvPr>
        </p:nvSpPr>
        <p:spPr>
          <a:xfrm>
            <a:off x="838200" y="1573824"/>
            <a:ext cx="10515600" cy="4994030"/>
          </a:xfrm>
        </p:spPr>
        <p:txBody>
          <a:bodyPr>
            <a:normAutofit/>
          </a:bodyPr>
          <a:lstStyle/>
          <a:p>
            <a:r>
              <a:rPr lang="en-GB" sz="2400" dirty="0">
                <a:latin typeface="+mj-lt"/>
              </a:rPr>
              <a:t>To my knowledge neither </a:t>
            </a:r>
            <a:r>
              <a:rPr lang="en-GB" sz="2400" dirty="0" err="1">
                <a:latin typeface="+mj-lt"/>
              </a:rPr>
              <a:t>Lachmann</a:t>
            </a:r>
            <a:r>
              <a:rPr lang="en-GB" sz="2400" dirty="0">
                <a:latin typeface="+mj-lt"/>
              </a:rPr>
              <a:t> nor Schumpeter themselves have dealt with this question.</a:t>
            </a:r>
          </a:p>
          <a:p>
            <a:endParaRPr lang="en-GB" sz="2400" dirty="0">
              <a:latin typeface="+mj-lt"/>
            </a:endParaRPr>
          </a:p>
          <a:p>
            <a:r>
              <a:rPr lang="en-GB" sz="2400" dirty="0">
                <a:latin typeface="+mj-lt"/>
              </a:rPr>
              <a:t>Therefore, it is perhaps appropriate to give the last word to Edith Penrose:</a:t>
            </a:r>
          </a:p>
          <a:p>
            <a:pPr marL="0" indent="0">
              <a:buNone/>
            </a:pPr>
            <a:endParaRPr lang="en-GB" sz="2400" dirty="0">
              <a:latin typeface="+mj-lt"/>
            </a:endParaRPr>
          </a:p>
          <a:p>
            <a:r>
              <a:rPr lang="en-GB" sz="2400" dirty="0">
                <a:latin typeface="+mj-lt"/>
              </a:rPr>
              <a:t>“Economists have, of course, always recognized the dominant role that increasing knowledge plays in economic processes but have, for the most part, found the whole subject of knowledge too slippery to handle…”</a:t>
            </a:r>
          </a:p>
          <a:p>
            <a:pPr marL="0" indent="0">
              <a:buNone/>
            </a:pPr>
            <a:r>
              <a:rPr lang="en-GB" sz="2400" dirty="0">
                <a:latin typeface="+mj-lt"/>
              </a:rPr>
              <a:t>          </a:t>
            </a:r>
            <a:r>
              <a:rPr lang="en-GB" sz="2000" dirty="0">
                <a:latin typeface="+mj-lt"/>
              </a:rPr>
              <a:t>Penrose, E,. 1959. </a:t>
            </a:r>
            <a:r>
              <a:rPr lang="en-GB" sz="2000" i="1" dirty="0">
                <a:latin typeface="+mj-lt"/>
              </a:rPr>
              <a:t>The Theory of the Growth of the Firm</a:t>
            </a:r>
            <a:r>
              <a:rPr lang="en-GB" sz="2000" dirty="0">
                <a:latin typeface="+mj-lt"/>
              </a:rPr>
              <a:t>, p.77.</a:t>
            </a:r>
          </a:p>
          <a:p>
            <a:pPr marL="0" indent="0">
              <a:buNone/>
            </a:pPr>
            <a:endParaRPr lang="en-GB" sz="2400" dirty="0">
              <a:latin typeface="+mj-lt"/>
            </a:endParaRPr>
          </a:p>
          <a:p>
            <a:pPr marL="0" indent="0">
              <a:buNone/>
            </a:pPr>
            <a:endParaRPr lang="en-GB" sz="2400" dirty="0">
              <a:latin typeface="+mj-lt"/>
            </a:endParaRPr>
          </a:p>
        </p:txBody>
      </p:sp>
    </p:spTree>
    <p:extLst>
      <p:ext uri="{BB962C8B-B14F-4D97-AF65-F5344CB8AC3E}">
        <p14:creationId xmlns:p14="http://schemas.microsoft.com/office/powerpoint/2010/main" val="4137764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1040</Words>
  <Application>Microsoft Office PowerPoint</Application>
  <PresentationFormat>Widescreen</PresentationFormat>
  <Paragraphs>132</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PowerPoint Presentation</vt:lpstr>
      <vt:lpstr>Lachmann on Schumpeter and equilibrium (p.8)</vt:lpstr>
      <vt:lpstr>Exhibit 1                                                                                                                                Lachmann’s Argument (p. 2)</vt:lpstr>
      <vt:lpstr>Exhibit 2 Schumpeter’s Argument (p.5) </vt:lpstr>
      <vt:lpstr>Exhibit 3 Lachmann and Schumpeter (p. 7)</vt:lpstr>
      <vt:lpstr>Conclusions on Lachmann and Schumpeter (p.14)</vt:lpstr>
      <vt:lpstr>The absence of ‘how innovation happens’ in both Lachmann and Schumpeter</vt:lpstr>
      <vt:lpstr>The Importance of How Innovation Happens (p.11)</vt:lpstr>
      <vt:lpstr>So why did they leave it out?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 fransman</dc:creator>
  <cp:lastModifiedBy>martin fransman</cp:lastModifiedBy>
  <cp:revision>10</cp:revision>
  <dcterms:created xsi:type="dcterms:W3CDTF">2017-02-21T10:51:16Z</dcterms:created>
  <dcterms:modified xsi:type="dcterms:W3CDTF">2017-04-04T08:45:15Z</dcterms:modified>
</cp:coreProperties>
</file>