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60"/>
  </p:notesMasterIdLst>
  <p:sldIdLst>
    <p:sldId id="256" r:id="rId4"/>
    <p:sldId id="394" r:id="rId5"/>
    <p:sldId id="387" r:id="rId6"/>
    <p:sldId id="257" r:id="rId7"/>
    <p:sldId id="258" r:id="rId8"/>
    <p:sldId id="337" r:id="rId9"/>
    <p:sldId id="395" r:id="rId10"/>
    <p:sldId id="338" r:id="rId11"/>
    <p:sldId id="339" r:id="rId12"/>
    <p:sldId id="341" r:id="rId13"/>
    <p:sldId id="343" r:id="rId14"/>
    <p:sldId id="344" r:id="rId15"/>
    <p:sldId id="345" r:id="rId16"/>
    <p:sldId id="340" r:id="rId17"/>
    <p:sldId id="259" r:id="rId18"/>
    <p:sldId id="384" r:id="rId19"/>
    <p:sldId id="353" r:id="rId20"/>
    <p:sldId id="346" r:id="rId21"/>
    <p:sldId id="260" r:id="rId22"/>
    <p:sldId id="385" r:id="rId23"/>
    <p:sldId id="349" r:id="rId24"/>
    <p:sldId id="350" r:id="rId25"/>
    <p:sldId id="262" r:id="rId26"/>
    <p:sldId id="267" r:id="rId27"/>
    <p:sldId id="388" r:id="rId28"/>
    <p:sldId id="331" r:id="rId29"/>
    <p:sldId id="367" r:id="rId30"/>
    <p:sldId id="393" r:id="rId31"/>
    <p:sldId id="368" r:id="rId32"/>
    <p:sldId id="369" r:id="rId33"/>
    <p:sldId id="292" r:id="rId34"/>
    <p:sldId id="293" r:id="rId35"/>
    <p:sldId id="389" r:id="rId36"/>
    <p:sldId id="391" r:id="rId37"/>
    <p:sldId id="370" r:id="rId38"/>
    <p:sldId id="371" r:id="rId39"/>
    <p:sldId id="373" r:id="rId40"/>
    <p:sldId id="392" r:id="rId41"/>
    <p:sldId id="375" r:id="rId42"/>
    <p:sldId id="376" r:id="rId43"/>
    <p:sldId id="374" r:id="rId44"/>
    <p:sldId id="365" r:id="rId45"/>
    <p:sldId id="304" r:id="rId46"/>
    <p:sldId id="305" r:id="rId47"/>
    <p:sldId id="307" r:id="rId48"/>
    <p:sldId id="308" r:id="rId49"/>
    <p:sldId id="309" r:id="rId50"/>
    <p:sldId id="377" r:id="rId51"/>
    <p:sldId id="311" r:id="rId52"/>
    <p:sldId id="312" r:id="rId53"/>
    <p:sldId id="313" r:id="rId54"/>
    <p:sldId id="379" r:id="rId55"/>
    <p:sldId id="380" r:id="rId56"/>
    <p:sldId id="381" r:id="rId57"/>
    <p:sldId id="382" r:id="rId58"/>
    <p:sldId id="383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6311" autoAdjust="0"/>
  </p:normalViewPr>
  <p:slideViewPr>
    <p:cSldViewPr snapToGrid="0">
      <p:cViewPr varScale="1">
        <p:scale>
          <a:sx n="59" d="100"/>
          <a:sy n="59" d="100"/>
        </p:scale>
        <p:origin x="1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68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ele\Desktop\nature%20paper\RESUP%20abstract\lim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distribution!$F$9</c:f>
              <c:strCache>
                <c:ptCount val="1"/>
                <c:pt idx="0">
                  <c:v>1 grant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distribution!$E$10:$E$20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distribution!$F$10:$F$20</c:f>
              <c:numCache>
                <c:formatCode>General</c:formatCode>
                <c:ptCount val="11"/>
                <c:pt idx="0">
                  <c:v>0.3225806</c:v>
                </c:pt>
                <c:pt idx="1">
                  <c:v>0.30366490000000002</c:v>
                </c:pt>
                <c:pt idx="2">
                  <c:v>0.26666669999999998</c:v>
                </c:pt>
                <c:pt idx="3">
                  <c:v>0.26666669999999998</c:v>
                </c:pt>
                <c:pt idx="4">
                  <c:v>0.27272730000000001</c:v>
                </c:pt>
                <c:pt idx="5">
                  <c:v>0.21649479999999999</c:v>
                </c:pt>
                <c:pt idx="6">
                  <c:v>0.2361809</c:v>
                </c:pt>
                <c:pt idx="7">
                  <c:v>0.2189055</c:v>
                </c:pt>
                <c:pt idx="8">
                  <c:v>0.23115579999999999</c:v>
                </c:pt>
                <c:pt idx="9">
                  <c:v>0.26699030000000001</c:v>
                </c:pt>
                <c:pt idx="10">
                  <c:v>0.2288557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4-4211-9708-153B5FAC0795}"/>
            </c:ext>
          </c:extLst>
        </c:ser>
        <c:ser>
          <c:idx val="1"/>
          <c:order val="1"/>
          <c:tx>
            <c:strRef>
              <c:f>distribution!$G$9</c:f>
              <c:strCache>
                <c:ptCount val="1"/>
                <c:pt idx="0">
                  <c:v>2-3 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distribution!$E$10:$E$20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distribution!$G$10:$G$20</c:f>
              <c:numCache>
                <c:formatCode>General</c:formatCode>
                <c:ptCount val="11"/>
                <c:pt idx="0">
                  <c:v>0.44086019999999998</c:v>
                </c:pt>
                <c:pt idx="1">
                  <c:v>0.36649219999999999</c:v>
                </c:pt>
                <c:pt idx="2">
                  <c:v>0.41538459999999999</c:v>
                </c:pt>
                <c:pt idx="3">
                  <c:v>0.3538462</c:v>
                </c:pt>
                <c:pt idx="4">
                  <c:v>0.3737374</c:v>
                </c:pt>
                <c:pt idx="5">
                  <c:v>0.38144329999999999</c:v>
                </c:pt>
                <c:pt idx="6">
                  <c:v>0.33165830000000002</c:v>
                </c:pt>
                <c:pt idx="7">
                  <c:v>0.40298509999999998</c:v>
                </c:pt>
                <c:pt idx="8">
                  <c:v>0.33165830000000002</c:v>
                </c:pt>
                <c:pt idx="9">
                  <c:v>0.34466020000000003</c:v>
                </c:pt>
                <c:pt idx="10">
                  <c:v>0.358209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4-4211-9708-153B5FAC0795}"/>
            </c:ext>
          </c:extLst>
        </c:ser>
        <c:ser>
          <c:idx val="2"/>
          <c:order val="2"/>
          <c:tx>
            <c:strRef>
              <c:f>distribution!$H$9</c:f>
              <c:strCache>
                <c:ptCount val="1"/>
                <c:pt idx="0">
                  <c:v>4-5 grants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distribution!$E$10:$E$20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distribution!$H$10:$H$20</c:f>
              <c:numCache>
                <c:formatCode>General</c:formatCode>
                <c:ptCount val="11"/>
                <c:pt idx="0">
                  <c:v>0.1612903</c:v>
                </c:pt>
                <c:pt idx="1">
                  <c:v>0.2303665</c:v>
                </c:pt>
                <c:pt idx="2">
                  <c:v>0.16923079999999999</c:v>
                </c:pt>
                <c:pt idx="3">
                  <c:v>0.22051280000000001</c:v>
                </c:pt>
                <c:pt idx="4">
                  <c:v>0.20202020000000001</c:v>
                </c:pt>
                <c:pt idx="5">
                  <c:v>0.23195879999999999</c:v>
                </c:pt>
                <c:pt idx="6">
                  <c:v>0.24623120000000001</c:v>
                </c:pt>
                <c:pt idx="7">
                  <c:v>0.18905469999999999</c:v>
                </c:pt>
                <c:pt idx="8">
                  <c:v>0.22613059999999999</c:v>
                </c:pt>
                <c:pt idx="9">
                  <c:v>0.17961170000000001</c:v>
                </c:pt>
                <c:pt idx="10">
                  <c:v>0.23383080000000001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4-4211-9708-153B5FAC0795}"/>
            </c:ext>
          </c:extLst>
        </c:ser>
        <c:ser>
          <c:idx val="3"/>
          <c:order val="3"/>
          <c:tx>
            <c:strRef>
              <c:f>distribution!$I$9</c:f>
              <c:strCache>
                <c:ptCount val="1"/>
                <c:pt idx="0">
                  <c:v>&gt;5 grants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distribution!$E$10:$E$20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distribution!$I$10:$I$20</c:f>
              <c:numCache>
                <c:formatCode>General</c:formatCode>
                <c:ptCount val="11"/>
                <c:pt idx="0">
                  <c:v>7.5268799999999997E-2</c:v>
                </c:pt>
                <c:pt idx="1">
                  <c:v>9.9476400000000006E-2</c:v>
                </c:pt>
                <c:pt idx="2">
                  <c:v>0.14871799999999999</c:v>
                </c:pt>
                <c:pt idx="3">
                  <c:v>0.15897439999999999</c:v>
                </c:pt>
                <c:pt idx="4">
                  <c:v>0.15151519999999999</c:v>
                </c:pt>
                <c:pt idx="5">
                  <c:v>0.17010310000000001</c:v>
                </c:pt>
                <c:pt idx="6">
                  <c:v>0.1859296</c:v>
                </c:pt>
                <c:pt idx="7">
                  <c:v>0.18905469999999999</c:v>
                </c:pt>
                <c:pt idx="8">
                  <c:v>0.2110553</c:v>
                </c:pt>
                <c:pt idx="9">
                  <c:v>0.2087379</c:v>
                </c:pt>
                <c:pt idx="10">
                  <c:v>0.1791045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4-4211-9708-153B5FAC0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89058304"/>
        <c:axId val="91251456"/>
      </c:barChart>
      <c:catAx>
        <c:axId val="8905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51456"/>
        <c:crosses val="autoZero"/>
        <c:auto val="1"/>
        <c:lblAlgn val="ctr"/>
        <c:lblOffset val="100"/>
        <c:noMultiLvlLbl val="0"/>
      </c:catAx>
      <c:valAx>
        <c:axId val="9125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C77E-849D-4757-9575-BA854CF9E2EC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0B808-BBFE-4641-8F73-7C095AB86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4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focus on the competitive research grants as a mean to fund researchers</a:t>
            </a:r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5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mainly driven by the growing desire of governments to control public money spending</a:t>
            </a:r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03D0-C956-493B-96E8-18787DA4EC59}" type="slidenum">
              <a:rPr lang="en-US" smtClean="0"/>
              <a:t>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important thing is not to win but to participate -Michele Pezzoni-</a:t>
            </a:r>
          </a:p>
        </p:txBody>
      </p:sp>
    </p:spTree>
    <p:extLst>
      <p:ext uri="{BB962C8B-B14F-4D97-AF65-F5344CB8AC3E}">
        <p14:creationId xmlns:p14="http://schemas.microsoft.com/office/powerpoint/2010/main" val="383928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77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9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79D42-CEB7-4349-8B12-73AF8AC2B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85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5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64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200" i="1" dirty="0">
              <a:latin typeface="Cambria Math"/>
            </a:endParaRPr>
          </a:p>
          <a:p>
            <a:r>
              <a:rPr lang="en-US" dirty="0" err="1"/>
              <a:t>Ve</a:t>
            </a:r>
            <a:r>
              <a:rPr lang="en-US" dirty="0"/>
              <a:t> assume a cobb-</a:t>
            </a:r>
            <a:r>
              <a:rPr lang="en-US" dirty="0" err="1"/>
              <a:t>douglas</a:t>
            </a:r>
            <a:r>
              <a:rPr lang="en-US" dirty="0"/>
              <a:t> </a:t>
            </a:r>
            <a:r>
              <a:rPr lang="en-US"/>
              <a:t>functional </a:t>
            </a:r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51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39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9D42-CEB7-4349-8B12-73AF8AC2B0B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15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43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-budget available to funding agencies that fund research with competitive grants</a:t>
            </a:r>
          </a:p>
          <a:p>
            <a:r>
              <a:rPr lang="en-US" dirty="0"/>
              <a:t>-size of the investment</a:t>
            </a:r>
          </a:p>
          <a:p>
            <a:r>
              <a:rPr lang="en-US" dirty="0"/>
              <a:t>-growing trend</a:t>
            </a:r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64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672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See</a:t>
            </a:r>
            <a:r>
              <a:rPr lang="fr-FR" dirty="0"/>
              <a:t> instrumental variables </a:t>
            </a:r>
            <a:r>
              <a:rPr lang="fr-FR" dirty="0" err="1"/>
              <a:t>grant</a:t>
            </a:r>
            <a:r>
              <a:rPr lang="fr-FR" dirty="0"/>
              <a:t> </a:t>
            </a:r>
            <a:r>
              <a:rPr lang="fr-FR" dirty="0" err="1"/>
              <a:t>level.docx</a:t>
            </a: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862A6-4CF3-4280-A92F-C187B046998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403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000" dirty="0"/>
              <a:t>focal grant funds </a:t>
            </a:r>
          </a:p>
          <a:p>
            <a:pPr lvl="1"/>
            <a:r>
              <a:rPr lang="en-GB" sz="2000" dirty="0"/>
              <a:t>z other </a:t>
            </a:r>
            <a:r>
              <a:rPr lang="en-US" sz="2000" dirty="0"/>
              <a:t>sources of funds</a:t>
            </a:r>
            <a:endParaRPr lang="en-GB" sz="2000" dirty="0"/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97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red arrow represents the</a:t>
            </a:r>
            <a:r>
              <a:rPr lang="en-GB" baseline="0" dirty="0"/>
              <a:t> isoquants’ growth. If we consider a value of log(x)=2 [74000$], the higher is the share of the grant in the PI’s portfolio, the more productive is the grant. </a:t>
            </a:r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309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79D42-CEB7-4349-8B12-73AF8AC2B0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87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it assumes that it makes no difference whether a PI has four grants a year that sum to $1million or one with a direct cost of $1 million.</a:t>
            </a:r>
            <a:endParaRPr lang="it-IT" dirty="0"/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39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big investments relies on the assumption that funding science is good (bad in case of trump)</a:t>
            </a:r>
          </a:p>
          <a:p>
            <a:r>
              <a:rPr lang="en-US" dirty="0"/>
              <a:t>-</a:t>
            </a:r>
            <a:r>
              <a:rPr lang="en-US" dirty="0" err="1"/>
              <a:t>goverments</a:t>
            </a:r>
            <a:r>
              <a:rPr lang="en-US" dirty="0"/>
              <a:t> often decide to increase the investment in science in response to economic crises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69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-Is it enough? Too much? Too little?</a:t>
            </a:r>
            <a:endParaRPr lang="it-IT" dirty="0"/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07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Modest impact of being awarded a grant</a:t>
            </a:r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1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dots represent the actual average in the two periods.</a:t>
            </a:r>
          </a:p>
          <a:p>
            <a:r>
              <a:rPr lang="en-US" dirty="0"/>
              <a:t>The identifying assumption is that productivity trends would be the same in the absence of treatment.</a:t>
            </a:r>
          </a:p>
          <a:p>
            <a:r>
              <a:rPr lang="en-US" dirty="0"/>
              <a:t>Treatment induces a deviation from this common trend.</a:t>
            </a:r>
          </a:p>
          <a:p>
            <a:r>
              <a:rPr lang="en-US" dirty="0"/>
              <a:t>Although the awarded and not awarded can differ, this difference is captured by the awarded dummy.</a:t>
            </a:r>
            <a:endParaRPr lang="it-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important thing is not to win but to participate -Michele Pezzoni-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C003D0-C956-493B-96E8-18787DA4EC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3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understand better the last point of the previous slides</a:t>
            </a:r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B808-BBFE-4641-8F73-7C095AB8657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86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Application success rates:</a:t>
            </a:r>
          </a:p>
          <a:p>
            <a:pPr lvl="1"/>
            <a:r>
              <a:rPr lang="en-US" dirty="0"/>
              <a:t>NSF 23%</a:t>
            </a:r>
          </a:p>
          <a:p>
            <a:pPr lvl="1"/>
            <a:r>
              <a:rPr lang="en-US" dirty="0"/>
              <a:t>NIH 15%</a:t>
            </a:r>
          </a:p>
          <a:p>
            <a:pPr lvl="1"/>
            <a:r>
              <a:rPr lang="en-US" dirty="0"/>
              <a:t>H2020 14%</a:t>
            </a:r>
          </a:p>
          <a:p>
            <a:pPr lvl="1"/>
            <a:r>
              <a:rPr lang="en-US" dirty="0"/>
              <a:t>FP7 13%</a:t>
            </a:r>
          </a:p>
          <a:p>
            <a:endParaRPr lang="fr-C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03D0-C956-493B-96E8-18787DA4EC59}" type="slidenum">
              <a:rPr lang="en-US" smtClean="0"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important thing is not to win but to participate -Michele Pezzoni-</a:t>
            </a:r>
          </a:p>
        </p:txBody>
      </p:sp>
    </p:spTree>
    <p:extLst>
      <p:ext uri="{BB962C8B-B14F-4D97-AF65-F5344CB8AC3E}">
        <p14:creationId xmlns:p14="http://schemas.microsoft.com/office/powerpoint/2010/main" val="422792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Application success rates:</a:t>
            </a:r>
          </a:p>
          <a:p>
            <a:pPr lvl="1"/>
            <a:r>
              <a:rPr lang="en-US" dirty="0"/>
              <a:t>NSF 23%</a:t>
            </a:r>
          </a:p>
          <a:p>
            <a:pPr lvl="1"/>
            <a:r>
              <a:rPr lang="en-US" dirty="0"/>
              <a:t>NIH 15%</a:t>
            </a:r>
          </a:p>
          <a:p>
            <a:pPr lvl="1"/>
            <a:r>
              <a:rPr lang="en-US" dirty="0"/>
              <a:t>H2020 14%</a:t>
            </a:r>
          </a:p>
          <a:p>
            <a:pPr lvl="1"/>
            <a:r>
              <a:rPr lang="en-US" dirty="0"/>
              <a:t>FP7 13%</a:t>
            </a:r>
          </a:p>
          <a:p>
            <a:endParaRPr lang="fr-C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03D0-C956-493B-96E8-18787DA4EC59}" type="slidenum">
              <a:rPr lang="en-US" smtClean="0"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important thing is not to win but to participate -Michele Pezzoni-</a:t>
            </a:r>
          </a:p>
        </p:txBody>
      </p:sp>
    </p:spTree>
    <p:extLst>
      <p:ext uri="{BB962C8B-B14F-4D97-AF65-F5344CB8AC3E}">
        <p14:creationId xmlns:p14="http://schemas.microsoft.com/office/powerpoint/2010/main" val="45164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95128-8613-418E-9699-38B066422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2F4A60-06BE-4B78-AFC3-F45E7368F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D9481-AD36-4BCA-B91A-3930A84B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A154-7351-484E-98E2-9FB4BB767ABB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7391C-89C2-44FD-A608-005BAA97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298E50-26BC-41B7-8D6A-B6049A9E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17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AFF6E-7CDB-42A3-9D64-3B319F26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A443A2-36BB-4550-94C1-23FEAEC53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1B4B6-30A0-4973-B6CC-533EB86A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0F65-0A0C-4348-9A95-D7322F84731C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2A4EC5-350E-4D75-A579-1F386D51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A1D15-9E3A-444D-8EC7-6311C3A9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46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2024CE-A4FD-4B7B-AE05-BC5B989FE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EB9543-D7FE-4F79-8F9B-CB6A65EB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F3C41D-5CD8-4992-8780-0D6EB3E8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1C01-DB3C-432C-A561-05ABD4F37D28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B5A14-E3D4-4C39-B937-1623BEBB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B8DEB-6BDA-4E36-93F1-415BDAA1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22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CE2A-8689-423B-9F19-EBBC25793EA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1EC0-30B1-42C2-B63C-B470FA04CC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5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8FE9-3B82-4CB1-AC8F-2EFE081E373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8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0E0A-B301-447E-8953-E2E8CEC401A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6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CD7E-11A5-4392-824B-EF6E00C254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5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C5F6-893A-4721-86B5-932522E075F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03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087-A9DC-4E72-BD27-4A92D7A6E40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CE0-A65A-4B45-B2F6-B07DBBB10BC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0B410-0770-4A61-8839-20CAB73E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1AE5E-D2C2-4854-A14F-DC9B8274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BC91CD-E851-46E2-A2EC-4820B98E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C14C-39DB-4B08-842D-F85248615FE9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3A6C80-4255-47BD-ABBF-ED3EF355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361910-B2BF-4D06-94E1-E551D06A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895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9B2F-8A7F-4F06-8BE6-403E2969300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6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D53-4735-431F-A42A-B64216FB200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7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956D-8E08-4B3C-B527-BF4E81B673D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6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782E-3A2B-436D-AC77-245F0669DE2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04D3-49D1-4CFA-9D29-0E37CC113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67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45C3-5DC9-499F-9868-F20EB8094384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75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E40-F088-4C84-910F-45C9EF1EF562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70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27B9-707E-40C1-B56A-D746714B1027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881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D1F6-7F63-4B76-92F2-EBFFD5CA6861}" type="datetime1">
              <a:rPr lang="it-IT" smtClean="0"/>
              <a:t>06/07/2017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717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6CBC-D3A4-4F16-8B86-CEC934C7E7AF}" type="datetime1">
              <a:rPr lang="it-IT" smtClean="0"/>
              <a:t>06/07/2017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08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7CB0-F1A6-4F66-AF97-A00D9A7841E1}" type="datetime1">
              <a:rPr lang="it-IT" smtClean="0"/>
              <a:t>06/07/2017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6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69343-909D-466D-8AB1-48A0200A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0EDBC5-A6B1-4A1A-86DF-0B7A0535E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22AAB-E3CF-4847-8C28-275A4593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B16-B925-48AA-9F69-6134E0C9E57A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B26C7-A095-423B-93FE-5E5EAF61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FC1AE-37E3-4DE9-A244-ACE32BF7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80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B7E-215E-4BE0-B1C8-C95687DF7600}" type="datetime1">
              <a:rPr lang="it-IT" smtClean="0"/>
              <a:t>06/07/2017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67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BEA7-A62D-4E3A-BA11-38C5F0D7B462}" type="datetime1">
              <a:rPr lang="it-IT" smtClean="0"/>
              <a:t>06/07/2017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11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35F-7ABB-4AD5-8C89-B5A62F8DA711}" type="datetime1">
              <a:rPr lang="it-IT" smtClean="0"/>
              <a:t>06/07/2017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366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0CBB-5387-4D58-B083-9E2030090437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658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6DA0-A3C6-4207-80C5-2C1253E3F0BF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37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6ECC4-AFA8-4BEC-BA17-E2220A3907B0}" type="datetime1">
              <a:rPr lang="it-IT" smtClean="0"/>
              <a:t>06/07/2017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04D3-49D1-4CFA-9D29-0E37CC113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4617D-A59A-420C-BC16-71C33D9D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4175A3-FAE2-4956-9B5C-324B2142A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82AA2C-E28A-4894-920C-03DC0E24C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A7F15D-B99E-4D08-B468-8B3FA81A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8B77-5D6F-477D-AF0D-3AC77F0EE51C}" type="datetime1">
              <a:rPr lang="it-IT" smtClean="0"/>
              <a:t>06/07/2017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4B9880-6CFB-401E-AE2B-36E00893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FEE0BC-8399-4021-A596-657306E7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85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5BFC0-A41D-4792-B61A-CF7E5410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BC84E-CDDE-4765-8E45-35DD26649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6EC0B1-0A94-4BFD-9885-CAB58316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CF355F-5B31-44DE-886A-411E934DF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A56229-962D-4E40-95C7-DDECD364C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D83F3C-F604-45D5-AD54-F145D0B4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9AAB-79E9-40EB-9780-4BE82302DB51}" type="datetime1">
              <a:rPr lang="it-IT" smtClean="0"/>
              <a:t>06/07/2017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77CED5-F0CD-42D0-9817-FC9B433B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CFF04A-3885-4DFB-A06F-1AD096E5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68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011E-D544-4697-B665-F9DE360A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48A449-19EB-448B-B247-EA639136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E858-965C-4718-B6BF-4E9C9F923966}" type="datetime1">
              <a:rPr lang="it-IT" smtClean="0"/>
              <a:t>06/07/2017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2B1453-90C2-4C14-8834-5559A20E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4C715E-07D3-4548-AB11-80BC3044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99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A7F516-A637-40F2-9AAA-4631F937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66DE-4726-4470-AE7F-124E8E15EBA5}" type="datetime1">
              <a:rPr lang="it-IT" smtClean="0"/>
              <a:t>06/07/2017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0A48A0-24D6-45A9-8E12-F8D60792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1B50B8-D6BD-4C9F-89E9-00B9AEF2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82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27E6D-16EF-4665-AA26-7B858414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D20CD-38C8-480A-8F5C-E3113020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2155CE-6BE8-4228-A5E7-89E7329D4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E3229F-EF01-4713-9AD0-471FFC72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3476-7AB3-40D4-A63D-F0799A82C50A}" type="datetime1">
              <a:rPr lang="it-IT" smtClean="0"/>
              <a:t>06/07/2017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FB7C8D-E049-4F9E-B4C1-B4D7BDE0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A4C061-BADF-45EA-94FE-FFC46B54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4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0B275-954E-401F-A931-3CD76FCB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603757-4262-42A4-9B74-4C8CFC363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7FB088-C1AB-4652-8F83-2D9BF8E5F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DBB7A1-858C-4285-B937-65CF0041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42A-DACD-4EB6-AEC9-9430E62A9722}" type="datetime1">
              <a:rPr lang="it-IT" smtClean="0"/>
              <a:t>06/07/2017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3BAEB8-76F9-4B54-9ED2-219843DA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815908-2582-4B38-8F12-56FEFA6E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3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1CE0CE-950B-413C-A9D4-04FB196F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4B0F27-3993-47B7-9E9C-1E8BC8C6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E51707-18C7-44B5-B921-074B7FCFC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1FDD-0968-4932-9E97-54172C202249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B7C3BE-FF92-45DE-9324-F847AD677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256FD3-A35D-4BEB-896D-B72BAB2B7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E17D-7626-4757-BE57-086FB0A3E5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5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8C03-E865-4DF5-9BF2-4E5E7B63789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8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1705-A571-451C-9DB0-F49AC04EF9E0}" type="datetime1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13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6A229-BC4D-4E21-9863-9CEC693E5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Examining the Returns to Public Investment in Science</a:t>
            </a:r>
            <a:endParaRPr lang="it-IT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659DA-B7F2-4372-8008-95067FD97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KID summer school 2017</a:t>
            </a:r>
          </a:p>
          <a:p>
            <a:endParaRPr lang="en-US" dirty="0"/>
          </a:p>
          <a:p>
            <a:r>
              <a:rPr lang="en-US" dirty="0"/>
              <a:t>Michele Pezzoni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0861FD-3133-4013-A502-66476994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5422371"/>
            <a:ext cx="2524125" cy="6953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39C32-4645-4A97-971F-7FA6590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30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DE68D-40E3-4FC1-824C-09117990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2E0B07-7A06-4675-8D5D-48E203B5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Regression with controls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Arora and Gambardella (2005) control for the unobserved α by including in the regression the researchers’ productivity before the application</a:t>
            </a:r>
          </a:p>
          <a:p>
            <a:endParaRPr lang="en-US" dirty="0"/>
          </a:p>
          <a:p>
            <a:r>
              <a:rPr lang="en-US" i="1" dirty="0"/>
              <a:t>Matched samples of treated and untreated entities (Propensity Score Matching).</a:t>
            </a:r>
          </a:p>
          <a:p>
            <a:pPr lvl="1"/>
            <a:r>
              <a:rPr lang="en-US" dirty="0"/>
              <a:t>Construct a control sample of untreated individuals that resemble as closely as possible the treated individuals (</a:t>
            </a:r>
            <a:r>
              <a:rPr lang="en-US" dirty="0" err="1"/>
              <a:t>Carayol</a:t>
            </a:r>
            <a:r>
              <a:rPr lang="en-US" dirty="0"/>
              <a:t> and </a:t>
            </a:r>
            <a:r>
              <a:rPr lang="en-US" dirty="0" err="1"/>
              <a:t>Lanoe</a:t>
            </a:r>
            <a:r>
              <a:rPr lang="en-US" dirty="0"/>
              <a:t>, 2017)</a:t>
            </a:r>
            <a:endParaRPr lang="it-IT" dirty="0"/>
          </a:p>
          <a:p>
            <a:endParaRPr lang="en-US" i="1" dirty="0"/>
          </a:p>
          <a:p>
            <a:r>
              <a:rPr lang="en-US" i="1" dirty="0"/>
              <a:t>Fixed effects or diff-in-diffs or RDD</a:t>
            </a:r>
          </a:p>
          <a:p>
            <a:pPr lvl="1"/>
            <a:r>
              <a:rPr lang="en-US" dirty="0"/>
              <a:t>The unobserved α and the common time trends </a:t>
            </a:r>
            <a:r>
              <a:rPr lang="el-GR" dirty="0"/>
              <a:t>μ</a:t>
            </a:r>
            <a:r>
              <a:rPr lang="en-US" dirty="0"/>
              <a:t> can be eliminated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EDFC82-0960-42A9-9373-4B061F0E1AF8}"/>
              </a:ext>
            </a:extLst>
          </p:cNvPr>
          <p:cNvSpPr txBox="1"/>
          <p:nvPr/>
        </p:nvSpPr>
        <p:spPr>
          <a:xfrm>
            <a:off x="290146" y="6342062"/>
            <a:ext cx="465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Jaffe 2002</a:t>
            </a:r>
            <a:endParaRPr lang="it-IT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F7DCEC-437A-4387-873F-93F75692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83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95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Possible solutions: Diff-in-diffs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861051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644616" y="2160916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4"/>
          <p:cNvSpPr txBox="1"/>
          <p:nvPr/>
        </p:nvSpPr>
        <p:spPr>
          <a:xfrm>
            <a:off x="3307121" y="5295900"/>
            <a:ext cx="2674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dirty="0">
                <a:solidFill>
                  <a:srgbClr val="212121"/>
                </a:solidFill>
              </a:rPr>
              <a:t>Application</a:t>
            </a:r>
          </a:p>
          <a:p>
            <a:pPr lvl="0" algn="ctr">
              <a:defRPr/>
            </a:pPr>
            <a:r>
              <a:rPr lang="fr-FR" dirty="0" err="1">
                <a:solidFill>
                  <a:srgbClr val="212121"/>
                </a:solidFill>
              </a:rPr>
              <a:t>Year</a:t>
            </a:r>
            <a:r>
              <a:rPr lang="fr-FR" dirty="0">
                <a:solidFill>
                  <a:srgbClr val="212121"/>
                </a:solidFill>
              </a:rPr>
              <a:t> (</a:t>
            </a:r>
            <a:r>
              <a:rPr lang="fr-FR" i="1" dirty="0">
                <a:solidFill>
                  <a:srgbClr val="212121"/>
                </a:solidFill>
              </a:rPr>
              <a:t>t</a:t>
            </a:r>
            <a:r>
              <a:rPr lang="fr-FR" dirty="0">
                <a:solidFill>
                  <a:srgbClr val="212121"/>
                </a:solidFill>
              </a:rPr>
              <a:t>)</a:t>
            </a:r>
          </a:p>
          <a:p>
            <a:pPr lvl="0" algn="ctr">
              <a:defRPr/>
            </a:pPr>
            <a:r>
              <a:rPr lang="fr-FR" dirty="0">
                <a:solidFill>
                  <a:srgbClr val="212121"/>
                </a:solidFill>
              </a:rPr>
              <a:t>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2436400" y="5285116"/>
            <a:ext cx="42672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cxnSpLocks/>
          </p:cNvCxnSpPr>
          <p:nvPr/>
        </p:nvCxnSpPr>
        <p:spPr>
          <a:xfrm flipV="1">
            <a:off x="3047584" y="2324100"/>
            <a:ext cx="3271848" cy="803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3044416" y="4024023"/>
            <a:ext cx="3275016" cy="193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 flipV="1">
            <a:off x="3044416" y="2966056"/>
            <a:ext cx="3275016" cy="19641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colade fermante 14"/>
          <p:cNvSpPr/>
          <p:nvPr/>
        </p:nvSpPr>
        <p:spPr bwMode="auto">
          <a:xfrm>
            <a:off x="6536595" y="2324100"/>
            <a:ext cx="306384" cy="641955"/>
          </a:xfrm>
          <a:prstGeom prst="rightBrace">
            <a:avLst>
              <a:gd name="adj1" fmla="val 13000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64341" y="228608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being awarded</a:t>
            </a:r>
            <a:endParaRPr lang="it-IT" dirty="0"/>
          </a:p>
        </p:txBody>
      </p:sp>
      <p:sp>
        <p:nvSpPr>
          <p:cNvPr id="17" name="ZoneTexte 16"/>
          <p:cNvSpPr txBox="1"/>
          <p:nvPr/>
        </p:nvSpPr>
        <p:spPr>
          <a:xfrm>
            <a:off x="2441568" y="3519562"/>
            <a:ext cx="220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awarded average productivity</a:t>
            </a:r>
            <a:endParaRPr lang="it-IT" dirty="0"/>
          </a:p>
        </p:txBody>
      </p:sp>
      <p:sp>
        <p:nvSpPr>
          <p:cNvPr id="18" name="ZoneTexte 17"/>
          <p:cNvSpPr txBox="1"/>
          <p:nvPr/>
        </p:nvSpPr>
        <p:spPr>
          <a:xfrm>
            <a:off x="2514184" y="2220694"/>
            <a:ext cx="216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Awarded average productivity</a:t>
            </a:r>
            <a:endParaRPr lang="it-IT" dirty="0"/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 flipV="1">
            <a:off x="2436400" y="1253750"/>
            <a:ext cx="0" cy="4056493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69800" y="5321026"/>
            <a:ext cx="91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6816" y="528511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it-IT" dirty="0"/>
          </a:p>
        </p:txBody>
      </p:sp>
      <p:sp>
        <p:nvSpPr>
          <p:cNvPr id="25" name="ZoneTexte 24"/>
          <p:cNvSpPr txBox="1"/>
          <p:nvPr/>
        </p:nvSpPr>
        <p:spPr>
          <a:xfrm>
            <a:off x="962025" y="102327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Productivity</a:t>
            </a:r>
          </a:p>
          <a:p>
            <a:r>
              <a:rPr lang="en-US" dirty="0"/>
              <a:t>(publications)</a:t>
            </a:r>
            <a:endParaRPr lang="it-IT" dirty="0"/>
          </a:p>
        </p:txBody>
      </p:sp>
      <p:cxnSp>
        <p:nvCxnSpPr>
          <p:cNvPr id="28" name="Connecteur droit avec flèche 27"/>
          <p:cNvCxnSpPr>
            <a:cxnSpLocks/>
            <a:endCxn id="34" idx="4"/>
          </p:cNvCxnSpPr>
          <p:nvPr/>
        </p:nvCxnSpPr>
        <p:spPr>
          <a:xfrm flipH="1" flipV="1">
            <a:off x="6346541" y="2351636"/>
            <a:ext cx="2792" cy="58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72511" y="5321026"/>
            <a:ext cx="91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</a:t>
            </a:r>
          </a:p>
        </p:txBody>
      </p:sp>
      <p:sp>
        <p:nvSpPr>
          <p:cNvPr id="20" name="Accolade fermante 19"/>
          <p:cNvSpPr/>
          <p:nvPr/>
        </p:nvSpPr>
        <p:spPr bwMode="auto">
          <a:xfrm>
            <a:off x="6430565" y="4005076"/>
            <a:ext cx="306384" cy="212887"/>
          </a:xfrm>
          <a:prstGeom prst="rightBrace">
            <a:avLst>
              <a:gd name="adj1" fmla="val 13000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27447" y="392685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trend</a:t>
            </a:r>
            <a:endParaRPr lang="it-IT" dirty="0"/>
          </a:p>
        </p:txBody>
      </p:sp>
      <p:sp>
        <p:nvSpPr>
          <p:cNvPr id="23" name="Accolade fermante 22"/>
          <p:cNvSpPr/>
          <p:nvPr/>
        </p:nvSpPr>
        <p:spPr bwMode="auto">
          <a:xfrm>
            <a:off x="6525829" y="2966055"/>
            <a:ext cx="306384" cy="212887"/>
          </a:xfrm>
          <a:prstGeom prst="rightBrace">
            <a:avLst>
              <a:gd name="adj1" fmla="val 13000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15179" y="28977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trend</a:t>
            </a:r>
            <a:endParaRPr lang="it-IT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349333" y="2966055"/>
            <a:ext cx="0" cy="196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6285327" y="4024023"/>
            <a:ext cx="0" cy="196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3044416" y="3162300"/>
            <a:ext cx="3304917" cy="3438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019683" y="4229100"/>
            <a:ext cx="3304917" cy="3438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3011094" y="3124610"/>
            <a:ext cx="74213" cy="75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Ellipse 32"/>
          <p:cNvSpPr/>
          <p:nvPr/>
        </p:nvSpPr>
        <p:spPr>
          <a:xfrm>
            <a:off x="6240721" y="3951267"/>
            <a:ext cx="74213" cy="75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Ellipse 33"/>
          <p:cNvSpPr/>
          <p:nvPr/>
        </p:nvSpPr>
        <p:spPr>
          <a:xfrm>
            <a:off x="6309434" y="2276523"/>
            <a:ext cx="74213" cy="75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Ellipse 34"/>
          <p:cNvSpPr/>
          <p:nvPr/>
        </p:nvSpPr>
        <p:spPr>
          <a:xfrm>
            <a:off x="2982576" y="4191543"/>
            <a:ext cx="74213" cy="75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2D672C-B175-471E-8CAD-8964AFEC60A0}"/>
              </a:ext>
            </a:extLst>
          </p:cNvPr>
          <p:cNvSpPr txBox="1"/>
          <p:nvPr/>
        </p:nvSpPr>
        <p:spPr>
          <a:xfrm>
            <a:off x="190499" y="5991225"/>
            <a:ext cx="804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identifying assumption is that productivity trends would be the same in the absence of treatment</a:t>
            </a:r>
          </a:p>
        </p:txBody>
      </p:sp>
    </p:spTree>
    <p:extLst>
      <p:ext uri="{BB962C8B-B14F-4D97-AF65-F5344CB8AC3E}">
        <p14:creationId xmlns:p14="http://schemas.microsoft.com/office/powerpoint/2010/main" val="123986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844D0-C1D3-4A7C-9517-7825BE72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EA8D4-D248-4317-89D8-E8680175E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Instrumental variables. </a:t>
            </a:r>
            <a:r>
              <a:rPr lang="it-IT" dirty="0"/>
              <a:t>Find an instrument that affects the </a:t>
            </a:r>
            <a:r>
              <a:rPr lang="en-US" dirty="0"/>
              <a:t>probability of selection but does not affect performance</a:t>
            </a:r>
          </a:p>
          <a:p>
            <a:pPr lvl="1"/>
            <a:r>
              <a:rPr lang="en-US" dirty="0" err="1"/>
              <a:t>Azoulay</a:t>
            </a:r>
            <a:r>
              <a:rPr lang="en-US" dirty="0"/>
              <a:t> et al. (2015) use as instrument the aggregate fund availability in specific research areas</a:t>
            </a:r>
            <a:endParaRPr lang="it-IT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ECE34D-6FBA-4AAF-AD5C-224DC2A0BE68}"/>
              </a:ext>
            </a:extLst>
          </p:cNvPr>
          <p:cNvSpPr txBox="1"/>
          <p:nvPr/>
        </p:nvSpPr>
        <p:spPr>
          <a:xfrm>
            <a:off x="340946" y="6176963"/>
            <a:ext cx="465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Jaffe 2002</a:t>
            </a:r>
            <a:endParaRPr lang="it-IT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2D87F8-8E53-4283-A658-2A884E9C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3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C10BD-9C6D-4E3B-8349-AB68EDA0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</a:t>
            </a:r>
            <a:br>
              <a:rPr lang="en-US" dirty="0"/>
            </a:br>
            <a:r>
              <a:rPr lang="en-US" dirty="0"/>
              <a:t>of the extant studies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3CF711-4904-4F10-B9CD-B54909893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Large samples (all the NIH/NSF/ANR applications)</a:t>
            </a:r>
          </a:p>
          <a:p>
            <a:pPr lvl="1"/>
            <a:r>
              <a:rPr lang="en-US" dirty="0"/>
              <a:t>Detailed data at individual level (Age, gender, academic rank, institution)</a:t>
            </a:r>
          </a:p>
          <a:p>
            <a:pPr lvl="1"/>
            <a:r>
              <a:rPr lang="en-US" dirty="0"/>
              <a:t>Well coverage of bibliometric data over time and disciplines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Limited availability of the information internal to the funding agency (grade and ranking of the application)</a:t>
            </a:r>
          </a:p>
          <a:p>
            <a:pPr lvl="1"/>
            <a:r>
              <a:rPr lang="en-US" dirty="0"/>
              <a:t>The analysis usually focuses on a single grant but researchers have other sources of funds</a:t>
            </a:r>
          </a:p>
          <a:p>
            <a:pPr lvl="1"/>
            <a:r>
              <a:rPr lang="en-US" dirty="0"/>
              <a:t>Not all the productivity of the researchers can be attributed to one single grant </a:t>
            </a:r>
          </a:p>
          <a:p>
            <a:pPr lvl="1"/>
            <a:endParaRPr lang="it-IT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2F9E32-C7A4-4E53-AB13-C329CB3E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35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706D0-D38E-43DB-AAD3-23E4F84D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competitive research grant?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B1976-9218-4260-B82B-B64179AE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funding agency establishes a budget available to be spent in a particular kind of research</a:t>
            </a:r>
          </a:p>
          <a:p>
            <a:endParaRPr lang="en-US" dirty="0"/>
          </a:p>
          <a:p>
            <a:r>
              <a:rPr lang="en-US" dirty="0"/>
              <a:t>Researchers apply for this money by writing and submitting research proposals</a:t>
            </a:r>
          </a:p>
          <a:p>
            <a:endParaRPr lang="en-US" dirty="0"/>
          </a:p>
          <a:p>
            <a:r>
              <a:rPr lang="en-US" dirty="0"/>
              <a:t>The agency solicits experts in the field to evaluate the proposals</a:t>
            </a:r>
          </a:p>
          <a:p>
            <a:endParaRPr lang="en-US" dirty="0"/>
          </a:p>
          <a:p>
            <a:r>
              <a:rPr lang="en-US" dirty="0"/>
              <a:t>A committee or ‘panel’ organized by the agency meets, reviews the proposals and the external referee reports, and ranks (or grades) the proposals in terms of priority for funding</a:t>
            </a:r>
          </a:p>
          <a:p>
            <a:endParaRPr lang="en-US" dirty="0"/>
          </a:p>
          <a:p>
            <a:r>
              <a:rPr lang="en-US" dirty="0"/>
              <a:t>The Agency decides which proposals to fund, and how much money to award to each applicant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1412E1-8855-4657-A9A6-EBC21A61D167}"/>
              </a:ext>
            </a:extLst>
          </p:cNvPr>
          <p:cNvSpPr txBox="1"/>
          <p:nvPr/>
        </p:nvSpPr>
        <p:spPr>
          <a:xfrm>
            <a:off x="747346" y="6176963"/>
            <a:ext cx="465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Jaffe 2002</a:t>
            </a:r>
            <a:endParaRPr lang="it-IT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5F5BA-48CB-4713-AFEC-92974E08FC91}"/>
              </a:ext>
            </a:extLst>
          </p:cNvPr>
          <p:cNvSpPr/>
          <p:nvPr/>
        </p:nvSpPr>
        <p:spPr>
          <a:xfrm>
            <a:off x="508000" y="2540000"/>
            <a:ext cx="7785100" cy="90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FF485-DAFF-42CD-A63C-21A44D1BE5AB}"/>
              </a:ext>
            </a:extLst>
          </p:cNvPr>
          <p:cNvSpPr/>
          <p:nvPr/>
        </p:nvSpPr>
        <p:spPr>
          <a:xfrm>
            <a:off x="679450" y="5245100"/>
            <a:ext cx="7785100" cy="90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AA9F0BF-3532-458E-B742-14CBA28F0EEB}"/>
              </a:ext>
            </a:extLst>
          </p:cNvPr>
          <p:cNvCxnSpPr>
            <a:cxnSpLocks/>
          </p:cNvCxnSpPr>
          <p:nvPr/>
        </p:nvCxnSpPr>
        <p:spPr>
          <a:xfrm flipH="1">
            <a:off x="8074025" y="4561682"/>
            <a:ext cx="219075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64CBB-9CFC-44A5-958E-03669A44D3F5}"/>
              </a:ext>
            </a:extLst>
          </p:cNvPr>
          <p:cNvSpPr txBox="1"/>
          <p:nvPr/>
        </p:nvSpPr>
        <p:spPr>
          <a:xfrm>
            <a:off x="8183562" y="1062613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Lack of studies</a:t>
            </a:r>
            <a:endParaRPr lang="it-IT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8DFDC7-2D87-4FC1-8F39-45144043FF3E}"/>
              </a:ext>
            </a:extLst>
          </p:cNvPr>
          <p:cNvSpPr txBox="1"/>
          <p:nvPr/>
        </p:nvSpPr>
        <p:spPr>
          <a:xfrm>
            <a:off x="7999412" y="3615829"/>
            <a:ext cx="127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Focus of the extant literature</a:t>
            </a:r>
            <a:endParaRPr lang="it-IT" i="1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F48079B-C6E3-44C8-A28E-BBFE381D2301}"/>
              </a:ext>
            </a:extLst>
          </p:cNvPr>
          <p:cNvCxnSpPr>
            <a:cxnSpLocks/>
          </p:cNvCxnSpPr>
          <p:nvPr/>
        </p:nvCxnSpPr>
        <p:spPr>
          <a:xfrm flipH="1">
            <a:off x="8010525" y="1807370"/>
            <a:ext cx="219075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3A136A-FB5E-4080-9A5A-B94C5D5D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88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Motivation for studying the application phase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52886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scientific community is debating about the utility of spending energy and time in applying for grants where there are few chances to get awarded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FED551B-424A-4FA8-BFBE-D0D50118C455}"/>
              </a:ext>
            </a:extLst>
          </p:cNvPr>
          <p:cNvSpPr txBox="1">
            <a:spLocks/>
          </p:cNvSpPr>
          <p:nvPr/>
        </p:nvSpPr>
        <p:spPr>
          <a:xfrm>
            <a:off x="914400" y="3397250"/>
            <a:ext cx="466725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NSF 23%</a:t>
            </a:r>
          </a:p>
          <a:p>
            <a:r>
              <a:rPr lang="en-US" dirty="0"/>
              <a:t>NIH 15%</a:t>
            </a:r>
          </a:p>
          <a:p>
            <a:r>
              <a:rPr lang="en-US" dirty="0"/>
              <a:t>H2020 14%</a:t>
            </a:r>
          </a:p>
          <a:p>
            <a:r>
              <a:rPr lang="en-US" dirty="0"/>
              <a:t>FP7 13%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57A7E6-284B-4A5C-A1F6-66C57A74F194}"/>
              </a:ext>
            </a:extLst>
          </p:cNvPr>
          <p:cNvSpPr txBox="1"/>
          <p:nvPr/>
        </p:nvSpPr>
        <p:spPr>
          <a:xfrm>
            <a:off x="914400" y="596760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Sources: </a:t>
            </a:r>
            <a:r>
              <a:rPr lang="it-IT" i="1" dirty="0"/>
              <a:t>ec.europa.eu</a:t>
            </a:r>
            <a:r>
              <a:rPr lang="en-US" i="1" dirty="0"/>
              <a:t>; </a:t>
            </a:r>
            <a:r>
              <a:rPr lang="it-IT" i="1" dirty="0"/>
              <a:t>www.nsf.gov; report.nih.gov </a:t>
            </a:r>
            <a:r>
              <a:rPr lang="en-US" i="1" dirty="0"/>
              <a:t>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0155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Negative aspects of applying to a grant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528868"/>
            <a:ext cx="8229600" cy="4525963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en-US" i="1" dirty="0"/>
              <a:t>“</a:t>
            </a:r>
            <a:r>
              <a:rPr lang="en-US" b="1" i="1" dirty="0"/>
              <a:t>Grant applications divert scientists from spending time doing science </a:t>
            </a:r>
            <a:r>
              <a:rPr lang="en-US" i="1" dirty="0"/>
              <a:t>… [a] chemist in the U.S. can easily spend 300 hours per year writing proposals” </a:t>
            </a:r>
            <a:r>
              <a:rPr lang="en-US" sz="2400" dirty="0"/>
              <a:t>(Stephan, 1996)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08D1FA-D81A-4D56-8BDC-DBEEB1AF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38" y="3891890"/>
            <a:ext cx="2300288" cy="23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4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AE1EF-8A8F-44F1-A11D-6A881C39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Negative aspects of applying to a grant</a:t>
            </a:r>
            <a:endParaRPr lang="it-IT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43FD3D-C1F3-4F34-B87E-0FB9104CA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9900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i="1" dirty="0"/>
              <a:t>“</a:t>
            </a:r>
            <a:r>
              <a:rPr lang="en-US" sz="2400" b="1" i="1" dirty="0"/>
              <a:t>The research funding system is broken: researchers don’t have time for science anymore</a:t>
            </a:r>
            <a:r>
              <a:rPr lang="en-US" sz="2400" i="1" dirty="0"/>
              <a:t>. […] they are judged on the amount of money they bring to their institutions” </a:t>
            </a:r>
            <a:r>
              <a:rPr lang="en-US" sz="2000" dirty="0"/>
              <a:t>(Ioannidis, 2011)</a:t>
            </a:r>
          </a:p>
          <a:p>
            <a:endParaRPr lang="it-IT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ABB075-DEDF-496F-8A2E-C7FACB7E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10000" r="42500" b="45555"/>
          <a:stretch/>
        </p:blipFill>
        <p:spPr>
          <a:xfrm>
            <a:off x="2317750" y="3324225"/>
            <a:ext cx="4165600" cy="31242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7D1F32-0184-4D19-9BAA-0860807B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12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E09E5-9CA9-428D-93D9-D18CB42D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Positive aspects of applying to a grant</a:t>
            </a:r>
            <a:endParaRPr lang="it-IT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BB5566-E443-4FB7-A029-9E84B8A7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and more grants require collaboration among researchers </a:t>
            </a:r>
          </a:p>
          <a:p>
            <a:r>
              <a:rPr lang="en-US" dirty="0"/>
              <a:t>Applying might allow for </a:t>
            </a:r>
          </a:p>
          <a:p>
            <a:pPr lvl="1"/>
            <a:r>
              <a:rPr lang="en-US" dirty="0"/>
              <a:t>Knowledge exchange and learning between co-applicant researchers (</a:t>
            </a:r>
            <a:r>
              <a:rPr lang="en-US" dirty="0" err="1"/>
              <a:t>Ayoubi</a:t>
            </a:r>
            <a:r>
              <a:rPr lang="en-US" dirty="0"/>
              <a:t> et al. 2017)</a:t>
            </a:r>
          </a:p>
          <a:p>
            <a:pPr lvl="1"/>
            <a:r>
              <a:rPr lang="en-US" dirty="0"/>
              <a:t>Generation and formalization of new appealing research ideas </a:t>
            </a:r>
          </a:p>
          <a:p>
            <a:pPr lvl="1"/>
            <a:r>
              <a:rPr lang="en-US" dirty="0"/>
              <a:t>Establishing collaborations among co-applicants (</a:t>
            </a:r>
            <a:r>
              <a:rPr lang="en-US" dirty="0" err="1"/>
              <a:t>Etzkowitz</a:t>
            </a:r>
            <a:r>
              <a:rPr lang="en-US" dirty="0"/>
              <a:t>, 2003)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it-IT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9E8332-2DC2-4952-8DB3-0D527CE2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77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39" y="2976562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Rising attention of </a:t>
            </a:r>
            <a:r>
              <a:rPr lang="en-US" sz="2600" b="1" dirty="0"/>
              <a:t>national funding agencies </a:t>
            </a:r>
            <a:r>
              <a:rPr lang="en-US" sz="2600" dirty="0"/>
              <a:t>for </a:t>
            </a:r>
            <a:r>
              <a:rPr lang="en-US" sz="2600" b="1" dirty="0"/>
              <a:t>efficient funds allocation</a:t>
            </a:r>
          </a:p>
          <a:p>
            <a:pPr lvl="1"/>
            <a:r>
              <a:rPr lang="en-US" i="1" dirty="0"/>
              <a:t>“My job as director of NIGMS is to work to maximize the scientific returns on the taxpayers’ investments” (</a:t>
            </a:r>
            <a:r>
              <a:rPr lang="en-US" i="1" dirty="0" err="1"/>
              <a:t>Lorsch</a:t>
            </a:r>
            <a:r>
              <a:rPr lang="en-US" i="1" dirty="0"/>
              <a:t>, 2015) </a:t>
            </a:r>
          </a:p>
          <a:p>
            <a:pPr lvl="1"/>
            <a:endParaRPr lang="en-US" sz="20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B5E8FBB-8E98-4215-A3D7-CEB9391E51E7}"/>
              </a:ext>
            </a:extLst>
          </p:cNvPr>
          <p:cNvGrpSpPr/>
          <p:nvPr/>
        </p:nvGrpSpPr>
        <p:grpSpPr>
          <a:xfrm>
            <a:off x="2109788" y="1707357"/>
            <a:ext cx="4924424" cy="747713"/>
            <a:chOff x="523876" y="4997680"/>
            <a:chExt cx="7534273" cy="163648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B50CC3F-C2EF-43AF-933A-0CD7D9471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76" y="5302497"/>
              <a:ext cx="2819400" cy="55346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59801F8-E838-4E99-B436-A9F0E21A4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450" y="5921549"/>
              <a:ext cx="3200400" cy="65845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64D541E-2682-45FD-A756-EC936F103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5725" y="4997680"/>
              <a:ext cx="3990975" cy="57419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4B242DF-1E16-4B27-8E78-357776900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1049" y="5636884"/>
              <a:ext cx="3467100" cy="43815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5FC56FC-ED8A-448B-989D-C71525C8D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6225" y="6081713"/>
              <a:ext cx="238125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51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982DF-1909-41DD-B2E4-E3E48500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0913A-F79F-4217-8195-E76CADF9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Introduction </a:t>
            </a:r>
          </a:p>
          <a:p>
            <a:endParaRPr lang="en-US" dirty="0"/>
          </a:p>
          <a:p>
            <a:r>
              <a:rPr lang="en-US" dirty="0"/>
              <a:t>Three open questions in literature</a:t>
            </a:r>
          </a:p>
          <a:p>
            <a:endParaRPr lang="en-US" dirty="0"/>
          </a:p>
          <a:p>
            <a:r>
              <a:rPr lang="en-US" dirty="0"/>
              <a:t>2 papers</a:t>
            </a:r>
            <a:endParaRPr lang="it-IT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CB16CA-FE98-4A30-90AB-F3377EDA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2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41696-DE7E-4954-91ED-3C2B8F7F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36526"/>
            <a:ext cx="7886700" cy="1325563"/>
          </a:xfrm>
        </p:spPr>
        <p:txBody>
          <a:bodyPr/>
          <a:lstStyle/>
          <a:p>
            <a:r>
              <a:rPr lang="en-US" dirty="0"/>
              <a:t>Funding agencies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ADF2D-8EFE-43F6-9937-DC07EEE7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79574"/>
            <a:ext cx="3524249" cy="46640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Funding agencies such as ERC, NIH, NSF, </a:t>
            </a:r>
            <a:r>
              <a:rPr lang="en-US" dirty="0" err="1"/>
              <a:t>Wellcome</a:t>
            </a:r>
            <a:r>
              <a:rPr lang="en-US" dirty="0"/>
              <a:t> Trust, would like to know the degree to which research can be attributed to their funds</a:t>
            </a:r>
          </a:p>
          <a:p>
            <a:endParaRPr lang="en-US" dirty="0"/>
          </a:p>
          <a:p>
            <a:r>
              <a:rPr lang="en-US" dirty="0"/>
              <a:t>In 2010 a post by Jeremy Berg on his blog, Director at the time of NIGMS at NIH, took a step at answering the question 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2336B8-58CC-4CB0-B535-7F99224DE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0" t="24652"/>
          <a:stretch/>
        </p:blipFill>
        <p:spPr>
          <a:xfrm>
            <a:off x="4227265" y="1271588"/>
            <a:ext cx="4916735" cy="516731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1BC57-654D-42EE-A987-FC76CDF6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91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62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Jeremy Berg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134350" cy="4411663"/>
          </a:xfrm>
        </p:spPr>
        <p:txBody>
          <a:bodyPr>
            <a:normAutofit/>
          </a:bodyPr>
          <a:lstStyle/>
          <a:p>
            <a:r>
              <a:rPr lang="en-US" sz="2000" dirty="0"/>
              <a:t>Related amount of funding NIGMS investigators received in fiscal year 2006 to number of articles published during period 2007-2010. </a:t>
            </a:r>
          </a:p>
          <a:p>
            <a:r>
              <a:rPr lang="en-US" sz="2000" dirty="0"/>
              <a:t>Correlation coefficient of .14 between amount and number of publications</a:t>
            </a:r>
          </a:p>
          <a:p>
            <a:pPr algn="just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C600516-527E-4968-BCEE-B73761C9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0164" y="2456185"/>
            <a:ext cx="5640736" cy="390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5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Jeremy Berg analysis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0A30C71-7300-4E64-94D7-676E6FA2E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5986" y="2119165"/>
            <a:ext cx="4533900" cy="4352544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ACDD96-7301-4C4D-B5BA-106411A839D3}"/>
              </a:ext>
            </a:extLst>
          </p:cNvPr>
          <p:cNvSpPr/>
          <p:nvPr/>
        </p:nvSpPr>
        <p:spPr>
          <a:xfrm>
            <a:off x="628649" y="1367135"/>
            <a:ext cx="764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Analysis also suggested that diminishing publication productivity set in around $600,000 to $750,000</a:t>
            </a:r>
          </a:p>
        </p:txBody>
      </p:sp>
    </p:spTree>
    <p:extLst>
      <p:ext uri="{BB962C8B-B14F-4D97-AF65-F5344CB8AC3E}">
        <p14:creationId xmlns:p14="http://schemas.microsoft.com/office/powerpoint/2010/main" val="29204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up: </a:t>
            </a:r>
            <a:br>
              <a:rPr lang="en-US" dirty="0"/>
            </a:br>
            <a:r>
              <a:rPr lang="en-US" dirty="0"/>
              <a:t>3 open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2093542"/>
            <a:ext cx="82296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i="1" dirty="0"/>
              <a:t>1. Is the application process only costly for scientists?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2. </a:t>
            </a:r>
            <a:r>
              <a:rPr lang="en-US" i="1" dirty="0"/>
              <a:t>Does being awarded a grant have an impact on the subsequent researcher’s productivity? </a:t>
            </a:r>
          </a:p>
          <a:p>
            <a:pPr marL="0" lvl="1" indent="0">
              <a:buNone/>
            </a:pPr>
            <a:endParaRPr lang="en-US" i="1" dirty="0"/>
          </a:p>
          <a:p>
            <a:pPr marL="0" lvl="1" indent="0">
              <a:buNone/>
            </a:pPr>
            <a:endParaRPr lang="en-US" i="1" dirty="0"/>
          </a:p>
          <a:p>
            <a:pPr marL="0" lvl="1" indent="0">
              <a:buNone/>
            </a:pPr>
            <a:r>
              <a:rPr lang="en-US" dirty="0"/>
              <a:t>3. </a:t>
            </a:r>
            <a:r>
              <a:rPr lang="en-US" i="1" dirty="0"/>
              <a:t>What are the returns of 1$ of public money awarded to a researcher by a funding agency?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98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3BC68-B040-46E3-9C8E-2B226B88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papers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9737E-8798-457F-AD7E-865D8826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important thing is not to win but to participate: </a:t>
            </a:r>
            <a:br>
              <a:rPr lang="en-US" b="1" dirty="0"/>
            </a:br>
            <a:r>
              <a:rPr lang="en-US" b="1" dirty="0"/>
              <a:t>The case of a competitive grant race benefiting scientists without awarding them (</a:t>
            </a:r>
            <a:r>
              <a:rPr lang="en-US" b="1" dirty="0" err="1"/>
              <a:t>Ayoubi</a:t>
            </a:r>
            <a:r>
              <a:rPr lang="en-US" b="1" dirty="0"/>
              <a:t> et al. 2017)</a:t>
            </a:r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r>
              <a:rPr lang="en-US" dirty="0"/>
              <a:t>1. </a:t>
            </a:r>
            <a:r>
              <a:rPr lang="en-US" i="1" dirty="0"/>
              <a:t>Is the application process only costly for scientists?</a:t>
            </a:r>
            <a:endParaRPr lang="en-US" dirty="0"/>
          </a:p>
          <a:p>
            <a:pPr marL="457200" lvl="2" indent="0">
              <a:buNone/>
            </a:pPr>
            <a:r>
              <a:rPr lang="en-US" dirty="0"/>
              <a:t>2. </a:t>
            </a:r>
            <a:r>
              <a:rPr lang="en-US" i="1" dirty="0"/>
              <a:t>Does being awarded have an impact on the subsequent scientist’s productivity? </a:t>
            </a:r>
            <a:endParaRPr lang="en-US" dirty="0"/>
          </a:p>
          <a:p>
            <a:pPr marL="0" lvl="1" indent="0">
              <a:buNone/>
            </a:pPr>
            <a:endParaRPr lang="en-US" sz="2800" b="1" dirty="0"/>
          </a:p>
          <a:p>
            <a:pPr marL="0" lvl="1" indent="0">
              <a:buNone/>
            </a:pPr>
            <a:r>
              <a:rPr lang="en-US" sz="2800" b="1" dirty="0"/>
              <a:t>Examining the Returns to Investment in Science: A Case Study (Lane et al. 2017)</a:t>
            </a:r>
          </a:p>
          <a:p>
            <a:pPr marL="0" lvl="1" indent="0">
              <a:buNone/>
            </a:pPr>
            <a:endParaRPr lang="en-US" i="1" dirty="0"/>
          </a:p>
          <a:p>
            <a:pPr marL="457200" lvl="2" indent="0">
              <a:buNone/>
            </a:pPr>
            <a:r>
              <a:rPr lang="en-US" dirty="0"/>
              <a:t>3. </a:t>
            </a:r>
            <a:r>
              <a:rPr lang="en-US" i="1" dirty="0"/>
              <a:t>What are the returns of one dollar of public money awarded to a researcher by a funding agency?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833D-3889-4EED-B008-7D85C8927287}"/>
              </a:ext>
            </a:extLst>
          </p:cNvPr>
          <p:cNvSpPr/>
          <p:nvPr/>
        </p:nvSpPr>
        <p:spPr>
          <a:xfrm>
            <a:off x="139700" y="1447800"/>
            <a:ext cx="8775700" cy="2733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5E267-EF02-457F-9A2B-3D517FE4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68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3BC68-B040-46E3-9C8E-2B226B88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papers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9737E-8798-457F-AD7E-865D8826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important thing is not to win but to participate: </a:t>
            </a:r>
            <a:br>
              <a:rPr lang="en-US" b="1" dirty="0"/>
            </a:br>
            <a:r>
              <a:rPr lang="en-US" b="1" dirty="0"/>
              <a:t>The case of a competitive grant race benefiting scientists without awarding them (</a:t>
            </a:r>
            <a:r>
              <a:rPr lang="en-US" b="1" dirty="0" err="1"/>
              <a:t>Ayoubi</a:t>
            </a:r>
            <a:r>
              <a:rPr lang="en-US" b="1" dirty="0"/>
              <a:t> et al. 2017)</a:t>
            </a:r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r>
              <a:rPr lang="en-US" dirty="0"/>
              <a:t>1. </a:t>
            </a:r>
            <a:r>
              <a:rPr lang="en-US" i="1" dirty="0"/>
              <a:t>Is the application process only costly for scientists?</a:t>
            </a:r>
            <a:endParaRPr lang="en-US" dirty="0"/>
          </a:p>
          <a:p>
            <a:pPr marL="457200" lvl="2" indent="0">
              <a:buNone/>
            </a:pPr>
            <a:r>
              <a:rPr lang="en-US" dirty="0"/>
              <a:t>2. </a:t>
            </a:r>
            <a:r>
              <a:rPr lang="en-US" i="1" dirty="0"/>
              <a:t>Does being awarded have an impact on the subsequent scientist’s productivity? </a:t>
            </a:r>
            <a:endParaRPr lang="en-US" dirty="0"/>
          </a:p>
          <a:p>
            <a:pPr marL="0" lvl="1" indent="0">
              <a:buNone/>
            </a:pPr>
            <a:endParaRPr lang="en-US" sz="2800" b="1" dirty="0"/>
          </a:p>
          <a:p>
            <a:pPr marL="0" lvl="1" indent="0">
              <a:buNone/>
            </a:pPr>
            <a:r>
              <a:rPr lang="en-US" sz="2800" b="1" dirty="0"/>
              <a:t>Examining the Returns to Investment in Science: A Case Study (Lane et al. 2017)</a:t>
            </a:r>
          </a:p>
          <a:p>
            <a:pPr marL="0" lvl="1" indent="0">
              <a:buNone/>
            </a:pPr>
            <a:endParaRPr lang="en-US" i="1" dirty="0"/>
          </a:p>
          <a:p>
            <a:pPr marL="457200" lvl="2" indent="0">
              <a:buNone/>
            </a:pPr>
            <a:r>
              <a:rPr lang="en-US" dirty="0"/>
              <a:t>3. </a:t>
            </a:r>
            <a:r>
              <a:rPr lang="en-US" i="1" dirty="0"/>
              <a:t>What are the returns of 1$ of public money awarded to a researcher by a funding agency?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833D-3889-4EED-B008-7D85C8927287}"/>
              </a:ext>
            </a:extLst>
          </p:cNvPr>
          <p:cNvSpPr/>
          <p:nvPr/>
        </p:nvSpPr>
        <p:spPr>
          <a:xfrm>
            <a:off x="184150" y="4001294"/>
            <a:ext cx="8775700" cy="2733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5406B6-236A-40AC-BA96-524ED0EC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92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6" y="260648"/>
            <a:ext cx="9144000" cy="3024336"/>
          </a:xfrm>
        </p:spPr>
        <p:txBody>
          <a:bodyPr>
            <a:normAutofit/>
          </a:bodyPr>
          <a:lstStyle/>
          <a:p>
            <a:r>
              <a:rPr lang="en-US" dirty="0"/>
              <a:t>Examining the Returns to</a:t>
            </a:r>
            <a:br>
              <a:rPr lang="en-US" dirty="0"/>
            </a:br>
            <a:r>
              <a:rPr lang="en-US" dirty="0"/>
              <a:t> Investment in Science:</a:t>
            </a:r>
            <a:br>
              <a:rPr lang="en-US" dirty="0"/>
            </a:br>
            <a:r>
              <a:rPr lang="en-US" dirty="0"/>
              <a:t> A Case Study</a:t>
            </a:r>
            <a:br>
              <a:rPr lang="en-US" dirty="0"/>
            </a:br>
            <a:endParaRPr lang="en-US" sz="32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65B75B-F632-4AC0-85E6-3F0CC4944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6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Julia Lane</a:t>
            </a:r>
            <a:r>
              <a:rPr lang="en-GB" sz="2400" b="1" baseline="30000" dirty="0">
                <a:solidFill>
                  <a:schemeClr val="tx1"/>
                </a:solidFill>
              </a:rPr>
              <a:t>1</a:t>
            </a:r>
            <a:r>
              <a:rPr lang="en-GB" sz="2400" b="1" dirty="0">
                <a:solidFill>
                  <a:schemeClr val="tx1"/>
                </a:solidFill>
              </a:rPr>
              <a:t>, Jacques Mairesse</a:t>
            </a:r>
            <a:r>
              <a:rPr lang="en-GB" sz="2400" b="1" baseline="30000" dirty="0">
                <a:solidFill>
                  <a:schemeClr val="tx1"/>
                </a:solidFill>
              </a:rPr>
              <a:t>2</a:t>
            </a:r>
            <a:r>
              <a:rPr lang="en-GB" sz="2400" b="1" dirty="0">
                <a:solidFill>
                  <a:schemeClr val="tx1"/>
                </a:solidFill>
              </a:rPr>
              <a:t>,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Michele Pezzoni</a:t>
            </a:r>
            <a:r>
              <a:rPr lang="en-GB" sz="2400" b="1" baseline="30000" dirty="0">
                <a:solidFill>
                  <a:schemeClr val="tx1"/>
                </a:solidFill>
              </a:rPr>
              <a:t>3</a:t>
            </a:r>
            <a:r>
              <a:rPr lang="en-GB" sz="2400" b="1" dirty="0">
                <a:solidFill>
                  <a:schemeClr val="tx1"/>
                </a:solidFill>
              </a:rPr>
              <a:t>, and Paula Stephan</a:t>
            </a:r>
            <a:r>
              <a:rPr lang="en-GB" sz="2400" b="1" baseline="30000" dirty="0">
                <a:solidFill>
                  <a:schemeClr val="tx1"/>
                </a:solidFill>
              </a:rPr>
              <a:t>4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0376C-3B5D-415C-9627-610F23937F3F}"/>
              </a:ext>
            </a:extLst>
          </p:cNvPr>
          <p:cNvSpPr/>
          <p:nvPr/>
        </p:nvSpPr>
        <p:spPr>
          <a:xfrm>
            <a:off x="255066" y="4343400"/>
            <a:ext cx="86868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400" baseline="30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Wagner School, New York University, New York, New York, United States of America, University of Strasbourg, Strasbourg, France, University of Melbourne, Melbourne, Australia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1400" baseline="30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CREST-ENSAE, Paris, France; UNU-MERIT, Maastricht University, Netherlands; and NBER, Cambridge, Massachusetts, United States of America 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it-IT" sz="1400" baseline="30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1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GREDEG, Nice University, Nice, France; ICRIOS, Bocconi University, Milan, Italy; BRICK, Collegio Carlo Alberto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1400" baseline="30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Andrew Young School, Georgia State University, Atlanta, Georgia, and NBER, Cambridge Massachusetts, United States of America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A6BD79-4CCE-435A-A772-FCB65FED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406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FF2A5-74C3-4644-A32A-2DB7FD83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question for a funding agency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290F6-DF84-4419-B95C-6845092C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lvl="1" indent="0">
              <a:buNone/>
            </a:pPr>
            <a:r>
              <a:rPr lang="en-US" i="1" dirty="0"/>
              <a:t>What are the returns of 1$ of public money awarded to a researcher?</a:t>
            </a:r>
          </a:p>
          <a:p>
            <a:endParaRPr lang="en-US" i="1" dirty="0"/>
          </a:p>
          <a:p>
            <a:pPr lvl="1"/>
            <a:r>
              <a:rPr lang="en-US" dirty="0"/>
              <a:t>Researchers have often more than one source of funding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is the focal grant output affected by the presence of other sources of funding?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B7553-F361-4EE0-B31D-440607B0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32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1FF1B-8EF8-4AB0-B4A3-39B23F96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Bundling effect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4ACA2-A946-4C8B-A2E0-81A78B88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164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Principal Investigator (PI) level</a:t>
            </a:r>
          </a:p>
          <a:p>
            <a:r>
              <a:rPr lang="en-US" sz="2400" dirty="0"/>
              <a:t>The funding agency has a budget of 200000$ and needs to chose between two applications</a:t>
            </a:r>
          </a:p>
          <a:p>
            <a:pPr lvl="1"/>
            <a:r>
              <a:rPr lang="en-US" sz="2000" dirty="0"/>
              <a:t>Application 1: a talented instigator with a fund endowment of 400000$</a:t>
            </a:r>
          </a:p>
          <a:p>
            <a:pPr lvl="1"/>
            <a:r>
              <a:rPr lang="en-US" sz="2000" dirty="0"/>
              <a:t>Application 2: a promising new investigator with no other funding (from 0$)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F8D4B-398D-45FE-B023-1EE892B3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61844A-764A-4718-A294-543E2F2F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1854421"/>
            <a:ext cx="4013200" cy="38526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592FCC-DE91-41B0-8858-AC766D6517EB}"/>
              </a:ext>
            </a:extLst>
          </p:cNvPr>
          <p:cNvSpPr txBox="1"/>
          <p:nvPr/>
        </p:nvSpPr>
        <p:spPr>
          <a:xfrm>
            <a:off x="352425" y="635635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 err="1"/>
              <a:t>Lorsch</a:t>
            </a:r>
            <a:r>
              <a:rPr lang="en-US" i="1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410874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BBA0A-D558-402F-B093-A1AF43D2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Focal grant funds VS focal grant output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732FA1-CB56-493D-A6B3-420016BF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expect a positive relationship between the funds from focal grant and its output </a:t>
            </a:r>
          </a:p>
          <a:p>
            <a:endParaRPr lang="en-US" sz="2400" dirty="0"/>
          </a:p>
          <a:p>
            <a:pPr lvl="1"/>
            <a:r>
              <a:rPr lang="en-US" sz="2400" dirty="0"/>
              <a:t>More PI’s time devoted to the focal grant (+)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More time of PhDs, research assistants, and postdoctoral fellows devoted to the focal grant (+)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Access to materials and equipment (+)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5420A-2318-465E-9475-A66A3F8C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706D0-D38E-43DB-AAD3-23E4F84D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competitive research grant?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B1976-9218-4260-B82B-B64179AE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funding agency establishes a budget available to be spent in a particular kind of research</a:t>
            </a:r>
          </a:p>
          <a:p>
            <a:endParaRPr lang="en-US" dirty="0"/>
          </a:p>
          <a:p>
            <a:r>
              <a:rPr lang="en-US" dirty="0"/>
              <a:t>Researchers apply for this money by writing and submitting research proposals</a:t>
            </a:r>
          </a:p>
          <a:p>
            <a:endParaRPr lang="en-US" dirty="0"/>
          </a:p>
          <a:p>
            <a:r>
              <a:rPr lang="en-US" dirty="0"/>
              <a:t>The agency solicits experts in the field to evaluate the proposals</a:t>
            </a:r>
          </a:p>
          <a:p>
            <a:endParaRPr lang="en-US" dirty="0"/>
          </a:p>
          <a:p>
            <a:r>
              <a:rPr lang="en-US" dirty="0"/>
              <a:t>A committee or ‘panel’ organized by the agency meets, reviews the proposals and the external referee reports, and ranks (or grades) the proposals in terms of priority for funding</a:t>
            </a:r>
          </a:p>
          <a:p>
            <a:endParaRPr lang="en-US" dirty="0"/>
          </a:p>
          <a:p>
            <a:r>
              <a:rPr lang="en-US" dirty="0"/>
              <a:t>The Agency decides which proposals to fund, and how much money to award to each applicant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1412E1-8855-4657-A9A6-EBC21A61D167}"/>
              </a:ext>
            </a:extLst>
          </p:cNvPr>
          <p:cNvSpPr txBox="1"/>
          <p:nvPr/>
        </p:nvSpPr>
        <p:spPr>
          <a:xfrm>
            <a:off x="747346" y="6176963"/>
            <a:ext cx="465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Jaffe 2002</a:t>
            </a:r>
            <a:endParaRPr lang="it-IT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541DF3-046E-4063-9ADB-A18B1FB9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006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21D4D-FA00-4D27-9AE5-98EC908A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sources of funds VS focal grant output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FEDC20-F749-4388-8B78-D867086E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Other sources of funds might influence the productivity of the focal grant</a:t>
            </a:r>
          </a:p>
          <a:p>
            <a:endParaRPr lang="en-US" dirty="0"/>
          </a:p>
          <a:p>
            <a:pPr lvl="1"/>
            <a:r>
              <a:rPr lang="en-US" dirty="0"/>
              <a:t>providing more resources that can be shared across research projects (+)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taking time away from the focal grant (-)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increasing the administrative tasks such as the submission of progress reports (-)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marginal effect of additional funds may be decreasing (-)</a:t>
            </a:r>
          </a:p>
          <a:p>
            <a:pPr lvl="1"/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87F530-F6B6-426E-A40E-29F0BB8B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795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Grant level analysis </a:t>
            </a:r>
          </a:p>
          <a:p>
            <a:endParaRPr lang="en-US" sz="2400" dirty="0"/>
          </a:p>
          <a:p>
            <a:r>
              <a:rPr lang="en-US" sz="2400" dirty="0"/>
              <a:t>Address attribution of the researcher's scientific outcome to grant yearly flow of funds</a:t>
            </a:r>
          </a:p>
          <a:p>
            <a:endParaRPr lang="en-US" sz="2400" dirty="0"/>
          </a:p>
          <a:p>
            <a:r>
              <a:rPr lang="en-US" sz="2400" dirty="0"/>
              <a:t>Complete coverage of the researcher public fund endowment and study of the bundling effect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Address the endogeneity issue affecting funding and productivity with the use of appropriate instruments</a:t>
            </a:r>
          </a:p>
          <a:p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666A5B-1894-48A6-8E5D-B417B74D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8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" y="284790"/>
            <a:ext cx="905256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428750" y="1389383"/>
                <a:ext cx="6686550" cy="20520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2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latin typeface="Cambria Math" panose="02040503050406030204" pitchFamily="18" charset="0"/>
                      </a:rPr>
                      <m:t>output</m:t>
                    </m:r>
                    <m:r>
                      <a:rPr lang="it-IT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200" i="0">
                        <a:latin typeface="Cambria Math" panose="02040503050406030204" pitchFamily="18" charset="0"/>
                      </a:rPr>
                      <m:t>attributed</m:t>
                    </m:r>
                    <m:r>
                      <a:rPr lang="it-IT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200" i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it-IT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grant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200" i="0">
                        <a:latin typeface="Cambria Math" panose="02040503050406030204" pitchFamily="18" charset="0"/>
                      </a:rPr>
                      <m:t>in</m:t>
                    </m:r>
                    <m:r>
                      <a:rPr lang="it-IT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200" i="0">
                        <a:latin typeface="Cambria Math" panose="02040503050406030204" pitchFamily="18" charset="0"/>
                      </a:rPr>
                      <m:t>year</m:t>
                    </m:r>
                    <m:r>
                      <a:rPr lang="it-IT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i="0">
                              <a:latin typeface="Cambria Math"/>
                            </a:rPr>
                            <m:t>focal</m:t>
                          </m:r>
                          <m:r>
                            <a:rPr lang="it-IT" sz="22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200" i="0">
                              <a:latin typeface="Cambria Math"/>
                            </a:rPr>
                            <m:t>grant</m:t>
                          </m:r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</a:rPr>
                            <m:t>funds</m:t>
                          </m:r>
                        </m:e>
                        <m:sub>
                          <m:r>
                            <a:rPr lang="it-IT" sz="2200" i="1">
                              <a:latin typeface="Cambria Math"/>
                            </a:rPr>
                            <m:t>𝑔</m:t>
                          </m:r>
                          <m:r>
                            <a:rPr lang="it-IT" sz="2200" i="1">
                              <a:latin typeface="Cambria Math"/>
                            </a:rPr>
                            <m:t>,</m:t>
                          </m:r>
                          <m:r>
                            <a:rPr lang="it-IT" sz="2200" i="1">
                              <a:latin typeface="Cambria Math"/>
                            </a:rPr>
                            <m:t>𝑖</m:t>
                          </m:r>
                          <m:r>
                            <a:rPr lang="it-IT" sz="2200" i="1">
                              <a:latin typeface="Cambria Math"/>
                            </a:rPr>
                            <m:t>,</m:t>
                          </m:r>
                          <m:r>
                            <a:rPr lang="it-IT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other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sources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funds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200" i="1">
                              <a:latin typeface="Cambria Math"/>
                            </a:rPr>
                            <m:t>𝑖</m:t>
                          </m:r>
                          <m:r>
                            <a:rPr lang="it-IT" sz="2200" i="1">
                              <a:latin typeface="Cambria Math"/>
                            </a:rPr>
                            <m:t>,</m:t>
                          </m:r>
                          <m:r>
                            <a:rPr lang="it-IT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it-IT" sz="22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it-IT" sz="22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fr-FR" sz="2200" b="1" u="sng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fr-FR" sz="2200" b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fr-FR" sz="2000" b="1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0" y="1389383"/>
                <a:ext cx="6686550" cy="2052040"/>
              </a:xfrm>
              <a:blipFill>
                <a:blip r:embed="rId3"/>
                <a:stretch>
                  <a:fillRect l="-91" t="-23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3">
                <a:extLst>
                  <a:ext uri="{FF2B5EF4-FFF2-40B4-BE49-F238E27FC236}">
                    <a16:creationId xmlns:a16="http://schemas.microsoft.com/office/drawing/2014/main" id="{43BAADA5-0953-4696-90AC-E1C0ED881C23}"/>
                  </a:ext>
                </a:extLst>
              </p:cNvPr>
              <p:cNvSpPr/>
              <p:nvPr/>
            </p:nvSpPr>
            <p:spPr>
              <a:xfrm>
                <a:off x="2385472" y="3062502"/>
                <a:ext cx="4464496" cy="2942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/>
                            </a:rPr>
                            <m:t>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it-IT" sz="20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latin typeface="Cambria Math"/>
                                </a:rPr>
                                <m:t>t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it-IT" sz="2000" b="0" i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sup>
                      </m:sSup>
                      <m:r>
                        <a:rPr lang="it-IT" sz="2000" b="0" i="0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latin typeface="Cambria Math"/>
                                </a:rPr>
                                <m:t>t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it-IT" sz="2000" b="0" i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p>
                      </m:sSup>
                    </m:oMath>
                  </m:oMathPara>
                </a14:m>
                <a:endParaRPr lang="it-IT" sz="2000" dirty="0">
                  <a:latin typeface="Cambria Math"/>
                </a:endParaRPr>
              </a:p>
              <a:p>
                <a:endParaRPr lang="it-IT" sz="2000" b="1" i="1" dirty="0">
                  <a:latin typeface="Cambria Math"/>
                </a:endParaRPr>
              </a:p>
              <a:p>
                <a:pPr algn="ctr"/>
                <a:r>
                  <a:rPr lang="it-IT" sz="2000" dirty="0">
                    <a:latin typeface="Cambria Math"/>
                  </a:rPr>
                  <a:t>In </a:t>
                </a:r>
                <a:r>
                  <a:rPr lang="en-GB" sz="2000" dirty="0">
                    <a:latin typeface="Cambria Math"/>
                  </a:rPr>
                  <a:t>logarithms</a:t>
                </a:r>
                <a:r>
                  <a:rPr lang="it-IT" sz="2000" dirty="0">
                    <a:latin typeface="Cambria Math"/>
                  </a:rPr>
                  <a:t>:</a:t>
                </a:r>
              </a:p>
              <a:p>
                <a:endParaRPr lang="it-IT" sz="20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/>
                            </a:rPr>
                            <m:t>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it-IT" sz="2000" b="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 b="0" i="0">
                          <a:latin typeface="Cambria Math"/>
                        </a:rPr>
                        <m:t>α</m:t>
                      </m:r>
                      <m:r>
                        <a:rPr lang="it-IT" sz="2000" b="0" i="0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/>
                            </a:rPr>
                            <m:t>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it-IT" sz="20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000" b="0" i="0">
                          <a:latin typeface="Cambria Math"/>
                        </a:rPr>
                        <m:t>β</m:t>
                      </m:r>
                      <m:r>
                        <a:rPr lang="it-IT" sz="2000" b="0" i="0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/>
                            </a:rPr>
                            <m:t>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  <a:p>
                <a:endParaRPr lang="it-IT" sz="2000" dirty="0"/>
              </a:p>
              <a:p>
                <a:pPr algn="ctr"/>
                <a:r>
                  <a:rPr lang="en-GB" sz="2000" dirty="0"/>
                  <a:t>Cobb-Douglas elasticity of substitution: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/>
                        </a:rPr>
                        <m:t>𝜎</m:t>
                      </m:r>
                      <m:r>
                        <a:rPr lang="it-IT" sz="20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5" name="Rettangolo 3">
                <a:extLst>
                  <a:ext uri="{FF2B5EF4-FFF2-40B4-BE49-F238E27FC236}">
                    <a16:creationId xmlns:a16="http://schemas.microsoft.com/office/drawing/2014/main" id="{43BAADA5-0953-4696-90AC-E1C0ED881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72" y="3062502"/>
                <a:ext cx="4464496" cy="2942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2BFB30-767F-43F9-B234-DEFF8948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0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D8D66-16AF-4F2D-A7FA-354055D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An Elite US University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881FFC-BC0A-43F4-A029-648A94506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Grant payroll</a:t>
            </a:r>
          </a:p>
          <a:p>
            <a:pPr lvl="1"/>
            <a:r>
              <a:rPr lang="en-US" dirty="0"/>
              <a:t>Public Grant</a:t>
            </a:r>
          </a:p>
          <a:p>
            <a:pPr lvl="1"/>
            <a:r>
              <a:rPr lang="en-US" dirty="0"/>
              <a:t>PI-Faculty</a:t>
            </a:r>
          </a:p>
          <a:p>
            <a:pPr lvl="1"/>
            <a:r>
              <a:rPr lang="en-US" dirty="0"/>
              <a:t>Employees paid: </a:t>
            </a:r>
          </a:p>
          <a:p>
            <a:pPr lvl="2"/>
            <a:r>
              <a:rPr lang="en-US" dirty="0"/>
              <a:t>PhDs </a:t>
            </a:r>
          </a:p>
          <a:p>
            <a:pPr lvl="2"/>
            <a:r>
              <a:rPr lang="en-US" dirty="0" err="1"/>
              <a:t>PostDocs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Staff Scientists / Technicians</a:t>
            </a:r>
          </a:p>
          <a:p>
            <a:pPr lvl="1"/>
            <a:endParaRPr lang="en-US" dirty="0"/>
          </a:p>
          <a:p>
            <a:r>
              <a:rPr lang="en-US" dirty="0"/>
              <a:t>Web of Science (Thomson Reuters)</a:t>
            </a:r>
          </a:p>
          <a:p>
            <a:pPr lvl="1"/>
            <a:r>
              <a:rPr lang="en-US" dirty="0"/>
              <a:t>Publication data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F15CE6-67DD-4E04-BF6C-1FED462A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56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" r="56504" b="1"/>
          <a:stretch/>
        </p:blipFill>
        <p:spPr bwMode="auto">
          <a:xfrm>
            <a:off x="3131840" y="188640"/>
            <a:ext cx="5544616" cy="64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2070" y="260648"/>
            <a:ext cx="3033880" cy="2151112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lab structure in</a:t>
            </a:r>
            <a:r>
              <a:rPr lang="en-US" i="1" dirty="0"/>
              <a:t> nanotechnology</a:t>
            </a:r>
          </a:p>
        </p:txBody>
      </p:sp>
      <p:pic>
        <p:nvPicPr>
          <p:cNvPr id="1026" name="Picture 2" descr="D:\ke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32" y="2420888"/>
            <a:ext cx="19549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eam_kei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0" y="4897540"/>
            <a:ext cx="3779912" cy="7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726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2C555-051B-49F7-97A7-DBAF6BFB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An Elite US University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172D3-56F4-4B7B-BB6A-F608FF74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5209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1544 Grants, </a:t>
            </a:r>
          </a:p>
          <a:p>
            <a:r>
              <a:rPr lang="en-US" dirty="0"/>
              <a:t>awarded to 240 PI-Faculty, </a:t>
            </a:r>
          </a:p>
          <a:p>
            <a:r>
              <a:rPr lang="en-US" dirty="0"/>
              <a:t>observed between 2000 and 2010</a:t>
            </a:r>
          </a:p>
          <a:p>
            <a:endParaRPr lang="it-IT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9E2F93E-E6E5-4BD0-A962-F3B3064FD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10488"/>
              </p:ext>
            </p:extLst>
          </p:nvPr>
        </p:nvGraphicFramePr>
        <p:xfrm>
          <a:off x="457200" y="3121151"/>
          <a:ext cx="8229602" cy="2915240"/>
        </p:xfrm>
        <a:graphic>
          <a:graphicData uri="http://schemas.openxmlformats.org/drawingml/2006/table">
            <a:tbl>
              <a:tblPr firstRow="1" firstCol="1" bandRow="1"/>
              <a:tblGrid>
                <a:gridCol w="3990507">
                  <a:extLst>
                    <a:ext uri="{9D8B030D-6E8A-4147-A177-3AD203B41FA5}">
                      <a16:colId xmlns:a16="http://schemas.microsoft.com/office/drawing/2014/main" val="565335674"/>
                    </a:ext>
                  </a:extLst>
                </a:gridCol>
                <a:gridCol w="847819">
                  <a:extLst>
                    <a:ext uri="{9D8B030D-6E8A-4147-A177-3AD203B41FA5}">
                      <a16:colId xmlns:a16="http://schemas.microsoft.com/office/drawing/2014/main" val="127820927"/>
                    </a:ext>
                  </a:extLst>
                </a:gridCol>
                <a:gridCol w="847819">
                  <a:extLst>
                    <a:ext uri="{9D8B030D-6E8A-4147-A177-3AD203B41FA5}">
                      <a16:colId xmlns:a16="http://schemas.microsoft.com/office/drawing/2014/main" val="1465573752"/>
                    </a:ext>
                  </a:extLst>
                </a:gridCol>
                <a:gridCol w="847819">
                  <a:extLst>
                    <a:ext uri="{9D8B030D-6E8A-4147-A177-3AD203B41FA5}">
                      <a16:colId xmlns:a16="http://schemas.microsoft.com/office/drawing/2014/main" val="2559427841"/>
                    </a:ext>
                  </a:extLst>
                </a:gridCol>
                <a:gridCol w="847819">
                  <a:extLst>
                    <a:ext uri="{9D8B030D-6E8A-4147-A177-3AD203B41FA5}">
                      <a16:colId xmlns:a16="http://schemas.microsoft.com/office/drawing/2014/main" val="2667850702"/>
                    </a:ext>
                  </a:extLst>
                </a:gridCol>
                <a:gridCol w="847819">
                  <a:extLst>
                    <a:ext uri="{9D8B030D-6E8A-4147-A177-3AD203B41FA5}">
                      <a16:colId xmlns:a16="http://schemas.microsoft.com/office/drawing/2014/main" val="2086463209"/>
                    </a:ext>
                  </a:extLst>
                </a:gridCol>
              </a:tblGrid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776452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Grant length (years)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4.14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1.47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1.00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11.00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1544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3617848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Awarded amount (M$)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0.44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0.45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0.01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2.00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1544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17930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NSF grant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0.23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0.42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1.00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1544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59822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NIH grant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0.33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0.47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1544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151673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 grant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0.34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0.47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1544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4489021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DOD grant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0.03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0.17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1544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2697708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grants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0.07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0.26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1544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571915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DC77FC-97F2-4022-9155-F7B804A9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7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Grant bundling: </a:t>
            </a:r>
            <a:br>
              <a:rPr lang="en-GB" dirty="0"/>
            </a:br>
            <a:r>
              <a:rPr lang="en-GB" dirty="0"/>
              <a:t>Share of PIs with n. grants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9924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298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994122"/>
          </a:xfrm>
        </p:spPr>
        <p:txBody>
          <a:bodyPr>
            <a:normAutofit fontScale="90000"/>
          </a:bodyPr>
          <a:lstStyle/>
          <a:p>
            <a:r>
              <a:rPr lang="fr-FR" dirty="0"/>
              <a:t>Attribution of the </a:t>
            </a:r>
            <a:r>
              <a:rPr lang="fr-FR" dirty="0" err="1"/>
              <a:t>research</a:t>
            </a:r>
            <a:r>
              <a:rPr lang="fr-FR" dirty="0"/>
              <a:t> output of a PI to a </a:t>
            </a:r>
            <a:r>
              <a:rPr lang="fr-FR" dirty="0" err="1"/>
              <a:t>grant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8512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At least three “methods” in literature to realize attribution of grant output to grant funds in year </a:t>
            </a:r>
            <a:r>
              <a:rPr lang="en-US" sz="2400" i="1" dirty="0"/>
              <a:t>t</a:t>
            </a:r>
          </a:p>
          <a:p>
            <a:pPr lvl="1" algn="just"/>
            <a:r>
              <a:rPr lang="en-US" sz="2400" dirty="0"/>
              <a:t>Acknowledgement </a:t>
            </a:r>
          </a:p>
          <a:p>
            <a:pPr lvl="1" algn="just"/>
            <a:endParaRPr lang="en-US" sz="2400" dirty="0"/>
          </a:p>
          <a:p>
            <a:pPr marL="457200" lvl="1" indent="0" algn="just">
              <a:buNone/>
            </a:pPr>
            <a:endParaRPr lang="en-US" sz="2400" dirty="0"/>
          </a:p>
          <a:p>
            <a:pPr marL="457200" lvl="1" indent="0" algn="just">
              <a:buNone/>
            </a:pPr>
            <a:endParaRPr lang="en-US" sz="2400" dirty="0"/>
          </a:p>
          <a:p>
            <a:pPr lvl="1" algn="just"/>
            <a:r>
              <a:rPr lang="en-US" sz="2400" dirty="0"/>
              <a:t>Text analysis </a:t>
            </a:r>
          </a:p>
          <a:p>
            <a:pPr lvl="1" algn="just"/>
            <a:endParaRPr lang="en-US" sz="2400" dirty="0"/>
          </a:p>
          <a:p>
            <a:pPr marL="457200" lvl="1" indent="0" algn="just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37</a:t>
            </a:fld>
            <a:endParaRPr lang="it-IT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594668-F637-480D-9BB6-594A102D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6" y="2926631"/>
            <a:ext cx="501967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712910-70F5-4043-B7AD-CFDA71351C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32"/>
          <a:stretch/>
        </p:blipFill>
        <p:spPr>
          <a:xfrm>
            <a:off x="135544" y="4642620"/>
            <a:ext cx="4000500" cy="13102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2895FB-C14D-4952-A10D-38AFA85FA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75" y="6060897"/>
            <a:ext cx="6300788" cy="59090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0" name="Flèche : virage 9">
            <a:extLst>
              <a:ext uri="{FF2B5EF4-FFF2-40B4-BE49-F238E27FC236}">
                <a16:creationId xmlns:a16="http://schemas.microsoft.com/office/drawing/2014/main" id="{3BB4DAC7-58F9-4B5D-8E91-F53B17A49FF8}"/>
              </a:ext>
            </a:extLst>
          </p:cNvPr>
          <p:cNvSpPr/>
          <p:nvPr/>
        </p:nvSpPr>
        <p:spPr>
          <a:xfrm rot="5400000">
            <a:off x="4176713" y="5395914"/>
            <a:ext cx="745961" cy="444661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89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B110-8520-4967-B251-126C3DE2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Attribution of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 to </a:t>
            </a:r>
            <a:r>
              <a:rPr lang="fr-FR" dirty="0" err="1"/>
              <a:t>funding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E7E64-D4FA-44F4-93C7-6F56A14CC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“Pure Chronology”</a:t>
            </a:r>
          </a:p>
          <a:p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470EF9-1033-457B-9C65-62294DE8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4F23E3D-5753-4AAD-866F-8805780A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589029"/>
            <a:ext cx="4122317" cy="285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71777B-12AC-4629-A94D-98E6565E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1439068"/>
            <a:ext cx="17240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09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 flipH="1">
            <a:off x="3773738" y="2296482"/>
            <a:ext cx="23763" cy="32990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475656" y="2060848"/>
            <a:ext cx="6552728" cy="3534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56608" y="4359908"/>
            <a:ext cx="720080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A2</a:t>
            </a:r>
            <a:r>
              <a:rPr lang="en-GB" baseline="-25000" dirty="0" err="1"/>
              <a:t>t+1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56608" y="3290575"/>
            <a:ext cx="720080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A1</a:t>
            </a:r>
            <a:r>
              <a:rPr lang="en-GB" baseline="-25000" dirty="0" err="1"/>
              <a:t>t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85822" y="3790415"/>
            <a:ext cx="435210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S1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03661" y="3778310"/>
            <a:ext cx="770761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GB" baseline="-25000" dirty="0"/>
              <a:t>t,g1,PI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51813" y="1685431"/>
            <a:ext cx="562817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PI</a:t>
            </a:r>
            <a:r>
              <a:rPr lang="en-GB" i="1" baseline="-25000" dirty="0" err="1">
                <a:solidFill>
                  <a:srgbClr val="FF0000"/>
                </a:solidFill>
              </a:rPr>
              <a:t>i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cxnSp>
        <p:nvCxnSpPr>
          <p:cNvPr id="16" name="Connettore 2 15"/>
          <p:cNvCxnSpPr>
            <a:stCxn id="12" idx="3"/>
            <a:endCxn id="9" idx="1"/>
          </p:cNvCxnSpPr>
          <p:nvPr/>
        </p:nvCxnSpPr>
        <p:spPr>
          <a:xfrm>
            <a:off x="2374422" y="3962976"/>
            <a:ext cx="1211400" cy="12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9" idx="3"/>
          </p:cNvCxnSpPr>
          <p:nvPr/>
        </p:nvCxnSpPr>
        <p:spPr>
          <a:xfrm flipV="1">
            <a:off x="4021032" y="3505671"/>
            <a:ext cx="1596033" cy="469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9" idx="3"/>
          </p:cNvCxnSpPr>
          <p:nvPr/>
        </p:nvCxnSpPr>
        <p:spPr>
          <a:xfrm>
            <a:off x="4021032" y="3975081"/>
            <a:ext cx="1582340" cy="604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1562939" y="2264680"/>
            <a:ext cx="214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Focal grant funds in t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4103838" y="2277521"/>
            <a:ext cx="30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Co-authorships in t,t+1,t+2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91048" y="519063"/>
            <a:ext cx="821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Attribution based on the </a:t>
            </a:r>
          </a:p>
          <a:p>
            <a:pPr algn="ctr"/>
            <a:r>
              <a:rPr lang="en-GB" sz="2400" dirty="0"/>
              <a:t>PI-PhD student co-authorship and payment relationships </a:t>
            </a:r>
          </a:p>
          <a:p>
            <a:pPr algn="ctr"/>
            <a:r>
              <a:rPr lang="en-GB" sz="2400" dirty="0"/>
              <a:t>(Example 1)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450717"/>
                  </p:ext>
                </p:extLst>
              </p:nvPr>
            </p:nvGraphicFramePr>
            <p:xfrm>
              <a:off x="1524000" y="5795253"/>
              <a:ext cx="2399928" cy="520192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609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05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9831">
                    <a:tc gridSpan="2"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u="none" strike="noStrike" dirty="0">
                              <a:effectLst/>
                            </a:rPr>
                            <a:t>=</a:t>
                          </a:r>
                          <a:r>
                            <a:rPr lang="it-IT" sz="1600" u="none" strike="noStrike" baseline="0" dirty="0">
                              <a:effectLst/>
                            </a:rPr>
                            <a:t> 1 (A1) +1 (A2)</a:t>
                          </a:r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2067">
                    <a:tc>
                      <a:txBody>
                        <a:bodyPr/>
                        <a:lstStyle/>
                        <a:p>
                          <a:pPr algn="l" fontAlgn="b"/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450717"/>
                  </p:ext>
                </p:extLst>
              </p:nvPr>
            </p:nvGraphicFramePr>
            <p:xfrm>
              <a:off x="1524000" y="5795253"/>
              <a:ext cx="2399928" cy="520192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609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05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0002"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t="-15556" b="-9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0190">
                    <a:tc>
                      <a:txBody>
                        <a:bodyPr/>
                        <a:lstStyle/>
                        <a:p>
                          <a:pPr algn="l" fontAlgn="b"/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39</a:t>
            </a:fld>
            <a:endParaRPr lang="it-IT"/>
          </a:p>
        </p:txBody>
      </p:sp>
      <p:sp>
        <p:nvSpPr>
          <p:cNvPr id="4" name="Parchemin : vertical 3">
            <a:extLst>
              <a:ext uri="{FF2B5EF4-FFF2-40B4-BE49-F238E27FC236}">
                <a16:creationId xmlns:a16="http://schemas.microsoft.com/office/drawing/2014/main" id="{79805914-3A4E-4986-A8FE-9F4F363EEE18}"/>
              </a:ext>
            </a:extLst>
          </p:cNvPr>
          <p:cNvSpPr/>
          <p:nvPr/>
        </p:nvSpPr>
        <p:spPr>
          <a:xfrm>
            <a:off x="6553200" y="3215831"/>
            <a:ext cx="447675" cy="499840"/>
          </a:xfrm>
          <a:prstGeom prst="verticalScroll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archemin : vertical 17">
            <a:extLst>
              <a:ext uri="{FF2B5EF4-FFF2-40B4-BE49-F238E27FC236}">
                <a16:creationId xmlns:a16="http://schemas.microsoft.com/office/drawing/2014/main" id="{A13CFC0E-1365-403E-B79D-34ECE6B494DC}"/>
              </a:ext>
            </a:extLst>
          </p:cNvPr>
          <p:cNvSpPr/>
          <p:nvPr/>
        </p:nvSpPr>
        <p:spPr>
          <a:xfrm>
            <a:off x="6562725" y="4311206"/>
            <a:ext cx="447675" cy="499840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oup 4113">
            <a:extLst>
              <a:ext uri="{FF2B5EF4-FFF2-40B4-BE49-F238E27FC236}">
                <a16:creationId xmlns:a16="http://schemas.microsoft.com/office/drawing/2014/main" id="{BB954DD0-E886-4FDD-8132-A8747E4C75A7}"/>
              </a:ext>
            </a:extLst>
          </p:cNvPr>
          <p:cNvGrpSpPr/>
          <p:nvPr/>
        </p:nvGrpSpPr>
        <p:grpSpPr>
          <a:xfrm>
            <a:off x="3656555" y="4340543"/>
            <a:ext cx="252712" cy="581423"/>
            <a:chOff x="1096014" y="3822048"/>
            <a:chExt cx="762000" cy="1652684"/>
          </a:xfrm>
          <a:solidFill>
            <a:schemeClr val="accent1"/>
          </a:solidFill>
        </p:grpSpPr>
        <p:sp>
          <p:nvSpPr>
            <p:cNvPr id="20" name="Ellipse 484">
              <a:extLst>
                <a:ext uri="{FF2B5EF4-FFF2-40B4-BE49-F238E27FC236}">
                  <a16:creationId xmlns:a16="http://schemas.microsoft.com/office/drawing/2014/main" id="{60E31AC7-0B98-4AD7-B616-778C642BD8B0}"/>
                </a:ext>
              </a:extLst>
            </p:cNvPr>
            <p:cNvSpPr/>
            <p:nvPr/>
          </p:nvSpPr>
          <p:spPr>
            <a:xfrm>
              <a:off x="1289361" y="3822048"/>
              <a:ext cx="386684" cy="3335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à coins arrondis 485">
              <a:extLst>
                <a:ext uri="{FF2B5EF4-FFF2-40B4-BE49-F238E27FC236}">
                  <a16:creationId xmlns:a16="http://schemas.microsoft.com/office/drawing/2014/main" id="{5BB22DC4-50DB-4990-8CA9-FF153F394767}"/>
                </a:ext>
              </a:extLst>
            </p:cNvPr>
            <p:cNvSpPr/>
            <p:nvPr/>
          </p:nvSpPr>
          <p:spPr>
            <a:xfrm>
              <a:off x="1277984" y="4744279"/>
              <a:ext cx="398060" cy="7304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à coins arrondis 486">
              <a:extLst>
                <a:ext uri="{FF2B5EF4-FFF2-40B4-BE49-F238E27FC236}">
                  <a16:creationId xmlns:a16="http://schemas.microsoft.com/office/drawing/2014/main" id="{5CEDFBA5-6016-4897-AFF2-6AEF261A64D1}"/>
                </a:ext>
              </a:extLst>
            </p:cNvPr>
            <p:cNvSpPr/>
            <p:nvPr/>
          </p:nvSpPr>
          <p:spPr>
            <a:xfrm>
              <a:off x="1096014" y="4268908"/>
              <a:ext cx="762000" cy="6029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" descr="Related image">
            <a:extLst>
              <a:ext uri="{FF2B5EF4-FFF2-40B4-BE49-F238E27FC236}">
                <a16:creationId xmlns:a16="http://schemas.microsoft.com/office/drawing/2014/main" id="{29F022D7-C15B-4AE3-8E0A-768F5CF1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43" y="4326753"/>
            <a:ext cx="402487" cy="4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6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E0CD4-5F05-4F9E-B8BA-01DDA3A2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study competitive research grants?</a:t>
            </a:r>
            <a:endParaRPr lang="it-IT" dirty="0"/>
          </a:p>
        </p:txBody>
      </p:sp>
      <p:pic>
        <p:nvPicPr>
          <p:cNvPr id="7" name="Picture 4" descr="https://www.aaas.org/sites/default/files/TotRes;.jpg">
            <a:extLst>
              <a:ext uri="{FF2B5EF4-FFF2-40B4-BE49-F238E27FC236}">
                <a16:creationId xmlns:a16="http://schemas.microsoft.com/office/drawing/2014/main" id="{5ED750D0-D568-4231-8007-831B3F78C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22" y="1825625"/>
            <a:ext cx="58099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5E32C9-D954-4425-AF23-8EE32E7B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672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 flipH="1">
            <a:off x="3773738" y="2296482"/>
            <a:ext cx="23763" cy="32990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384281" y="2052800"/>
            <a:ext cx="6552728" cy="3534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56608" y="4819277"/>
            <a:ext cx="720080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A3</a:t>
            </a:r>
            <a:r>
              <a:rPr lang="en-GB" baseline="-25000" dirty="0" err="1"/>
              <a:t>t+1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51813" y="1685431"/>
            <a:ext cx="562817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PI</a:t>
            </a:r>
            <a:r>
              <a:rPr lang="en-GB" i="1" baseline="-25000" dirty="0" err="1">
                <a:solidFill>
                  <a:srgbClr val="FF0000"/>
                </a:solidFill>
              </a:rPr>
              <a:t>i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4051799" y="4619688"/>
            <a:ext cx="1532026" cy="464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391048" y="519063"/>
            <a:ext cx="821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A</a:t>
            </a:r>
            <a:r>
              <a:rPr lang="en-GB" sz="2400" dirty="0"/>
              <a:t>ttribution</a:t>
            </a:r>
            <a:r>
              <a:rPr lang="en-GB" sz="2400" i="1" dirty="0"/>
              <a:t> based on the PI-PhD student co-authorship </a:t>
            </a:r>
          </a:p>
          <a:p>
            <a:pPr algn="ctr"/>
            <a:r>
              <a:rPr lang="en-GB" sz="2400" i="1" dirty="0"/>
              <a:t>and payment relationships (Example 2)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664044"/>
                  </p:ext>
                </p:extLst>
              </p:nvPr>
            </p:nvGraphicFramePr>
            <p:xfrm>
              <a:off x="1384281" y="5721869"/>
              <a:ext cx="6207153" cy="540004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62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447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9831">
                    <a:tc gridSpan="2"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u="none" strike="noStrike" dirty="0">
                              <a:effectLst/>
                            </a:rPr>
                            <a:t>=</a:t>
                          </a:r>
                          <a:r>
                            <a:rPr lang="it-IT" sz="1600" u="none" strike="noStrike" baseline="0" dirty="0">
                              <a:effectLst/>
                            </a:rPr>
                            <a:t> 1/2 (A1)+1/3 (A2)=5/6</a:t>
                          </a:r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206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u="none" strike="noStrike" dirty="0">
                              <a:effectLst/>
                            </a:rPr>
                            <a:t>=</a:t>
                          </a:r>
                          <a:r>
                            <a:rPr lang="it-IT" sz="1600" u="none" strike="noStrike" baseline="0" dirty="0">
                              <a:effectLst/>
                            </a:rPr>
                            <a:t> 1/2 </a:t>
                          </a:r>
                          <a:r>
                            <a:rPr lang="it-IT" sz="16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(A1)+1/3 (A2)+1/3 (A2)+1 (A3)=13/6</a:t>
                          </a:r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664044"/>
                  </p:ext>
                </p:extLst>
              </p:nvPr>
            </p:nvGraphicFramePr>
            <p:xfrm>
              <a:off x="1384281" y="5721869"/>
              <a:ext cx="6207153" cy="540004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62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447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0002"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350" marR="6350" marT="6350" marB="0" anchor="b">
                        <a:blipFill>
                          <a:blip r:embed="rId2"/>
                          <a:stretch>
                            <a:fillRect t="-15556" b="-14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000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350" marR="6350" marT="6350" marB="0" anchor="b">
                        <a:blipFill>
                          <a:blip r:embed="rId2"/>
                          <a:stretch>
                            <a:fillRect t="-115556" r="-49195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t-IT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40</a:t>
            </a:fld>
            <a:endParaRPr lang="it-IT"/>
          </a:p>
        </p:txBody>
      </p:sp>
      <p:sp>
        <p:nvSpPr>
          <p:cNvPr id="19" name="CasellaDiTesto 11"/>
          <p:cNvSpPr txBox="1"/>
          <p:nvPr/>
        </p:nvSpPr>
        <p:spPr>
          <a:xfrm>
            <a:off x="1627582" y="4427820"/>
            <a:ext cx="766589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GB" baseline="-25000" dirty="0"/>
              <a:t>t,g2,PI</a:t>
            </a:r>
            <a:endParaRPr lang="en-GB" dirty="0"/>
          </a:p>
        </p:txBody>
      </p:sp>
      <p:sp>
        <p:nvSpPr>
          <p:cNvPr id="21" name="CasellaDiTesto 8"/>
          <p:cNvSpPr txBox="1"/>
          <p:nvPr/>
        </p:nvSpPr>
        <p:spPr>
          <a:xfrm>
            <a:off x="3609743" y="4421554"/>
            <a:ext cx="435210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S2</a:t>
            </a:r>
            <a:endParaRPr lang="en-GB" dirty="0"/>
          </a:p>
        </p:txBody>
      </p:sp>
      <p:cxnSp>
        <p:nvCxnSpPr>
          <p:cNvPr id="23" name="Connettore 2 15"/>
          <p:cNvCxnSpPr>
            <a:stCxn id="19" idx="3"/>
          </p:cNvCxnSpPr>
          <p:nvPr/>
        </p:nvCxnSpPr>
        <p:spPr>
          <a:xfrm flipV="1">
            <a:off x="2394171" y="4606220"/>
            <a:ext cx="1232969" cy="6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6"/>
          <p:cNvSpPr txBox="1"/>
          <p:nvPr/>
        </p:nvSpPr>
        <p:spPr>
          <a:xfrm>
            <a:off x="5656608" y="3778253"/>
            <a:ext cx="720080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A2</a:t>
            </a:r>
            <a:r>
              <a:rPr lang="en-GB" baseline="-25000" dirty="0" err="1"/>
              <a:t>t+1</a:t>
            </a:r>
            <a:endParaRPr lang="en-GB" dirty="0"/>
          </a:p>
        </p:txBody>
      </p:sp>
      <p:sp>
        <p:nvSpPr>
          <p:cNvPr id="27" name="CasellaDiTesto 7"/>
          <p:cNvSpPr txBox="1"/>
          <p:nvPr/>
        </p:nvSpPr>
        <p:spPr>
          <a:xfrm>
            <a:off x="5656608" y="2708920"/>
            <a:ext cx="720080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A1</a:t>
            </a:r>
            <a:r>
              <a:rPr lang="en-GB" baseline="-25000" dirty="0" err="1"/>
              <a:t>t</a:t>
            </a:r>
            <a:endParaRPr lang="en-GB" dirty="0"/>
          </a:p>
        </p:txBody>
      </p:sp>
      <p:sp>
        <p:nvSpPr>
          <p:cNvPr id="28" name="CasellaDiTesto 8"/>
          <p:cNvSpPr txBox="1"/>
          <p:nvPr/>
        </p:nvSpPr>
        <p:spPr>
          <a:xfrm>
            <a:off x="3585822" y="3208760"/>
            <a:ext cx="435210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S1</a:t>
            </a:r>
            <a:endParaRPr lang="en-GB" dirty="0"/>
          </a:p>
        </p:txBody>
      </p:sp>
      <p:sp>
        <p:nvSpPr>
          <p:cNvPr id="31" name="CasellaDiTesto 11"/>
          <p:cNvSpPr txBox="1"/>
          <p:nvPr/>
        </p:nvSpPr>
        <p:spPr>
          <a:xfrm>
            <a:off x="1603661" y="3196655"/>
            <a:ext cx="770761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GB" baseline="-25000" dirty="0"/>
              <a:t>t,g1,PI</a:t>
            </a:r>
            <a:endParaRPr lang="en-GB" dirty="0"/>
          </a:p>
        </p:txBody>
      </p:sp>
      <p:cxnSp>
        <p:nvCxnSpPr>
          <p:cNvPr id="33" name="Connettore 2 15"/>
          <p:cNvCxnSpPr>
            <a:stCxn id="31" idx="3"/>
            <a:endCxn id="28" idx="1"/>
          </p:cNvCxnSpPr>
          <p:nvPr/>
        </p:nvCxnSpPr>
        <p:spPr>
          <a:xfrm>
            <a:off x="2374422" y="3381321"/>
            <a:ext cx="1211400" cy="12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21"/>
          <p:cNvCxnSpPr>
            <a:stCxn id="28" idx="3"/>
          </p:cNvCxnSpPr>
          <p:nvPr/>
        </p:nvCxnSpPr>
        <p:spPr>
          <a:xfrm flipV="1">
            <a:off x="4021032" y="2924016"/>
            <a:ext cx="1596033" cy="469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25"/>
          <p:cNvCxnSpPr>
            <a:stCxn id="28" idx="3"/>
          </p:cNvCxnSpPr>
          <p:nvPr/>
        </p:nvCxnSpPr>
        <p:spPr>
          <a:xfrm>
            <a:off x="4021032" y="3393426"/>
            <a:ext cx="1582340" cy="604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25"/>
          <p:cNvCxnSpPr>
            <a:stCxn id="21" idx="3"/>
          </p:cNvCxnSpPr>
          <p:nvPr/>
        </p:nvCxnSpPr>
        <p:spPr>
          <a:xfrm flipV="1">
            <a:off x="4044953" y="4010079"/>
            <a:ext cx="1558419" cy="596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15"/>
          <p:cNvCxnSpPr/>
          <p:nvPr/>
        </p:nvCxnSpPr>
        <p:spPr>
          <a:xfrm flipV="1">
            <a:off x="2406889" y="3435717"/>
            <a:ext cx="1172324" cy="1170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29">
            <a:extLst>
              <a:ext uri="{FF2B5EF4-FFF2-40B4-BE49-F238E27FC236}">
                <a16:creationId xmlns:a16="http://schemas.microsoft.com/office/drawing/2014/main" id="{7F5C948D-5772-4507-9558-2836A09B63DC}"/>
              </a:ext>
            </a:extLst>
          </p:cNvPr>
          <p:cNvSpPr txBox="1"/>
          <p:nvPr/>
        </p:nvSpPr>
        <p:spPr>
          <a:xfrm>
            <a:off x="4103838" y="2277521"/>
            <a:ext cx="348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Co-authorships in t,t+1,t+2</a:t>
            </a:r>
          </a:p>
        </p:txBody>
      </p:sp>
      <p:sp>
        <p:nvSpPr>
          <p:cNvPr id="24" name="Parchemin : vertical 23">
            <a:extLst>
              <a:ext uri="{FF2B5EF4-FFF2-40B4-BE49-F238E27FC236}">
                <a16:creationId xmlns:a16="http://schemas.microsoft.com/office/drawing/2014/main" id="{0EC43EC0-780B-4C37-B31F-31121EC5BC38}"/>
              </a:ext>
            </a:extLst>
          </p:cNvPr>
          <p:cNvSpPr/>
          <p:nvPr/>
        </p:nvSpPr>
        <p:spPr>
          <a:xfrm>
            <a:off x="6553200" y="2644331"/>
            <a:ext cx="447675" cy="499840"/>
          </a:xfrm>
          <a:prstGeom prst="verticalScroll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Parchemin : vertical 28">
            <a:extLst>
              <a:ext uri="{FF2B5EF4-FFF2-40B4-BE49-F238E27FC236}">
                <a16:creationId xmlns:a16="http://schemas.microsoft.com/office/drawing/2014/main" id="{1DE5488D-4FB4-43C8-9964-565E11BA45C0}"/>
              </a:ext>
            </a:extLst>
          </p:cNvPr>
          <p:cNvSpPr/>
          <p:nvPr/>
        </p:nvSpPr>
        <p:spPr>
          <a:xfrm>
            <a:off x="6553200" y="3711131"/>
            <a:ext cx="447675" cy="499840"/>
          </a:xfrm>
          <a:prstGeom prst="verticalScroll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Parchemin : vertical 29">
            <a:extLst>
              <a:ext uri="{FF2B5EF4-FFF2-40B4-BE49-F238E27FC236}">
                <a16:creationId xmlns:a16="http://schemas.microsoft.com/office/drawing/2014/main" id="{0614BAEC-B181-46E0-9459-F60F12733271}"/>
              </a:ext>
            </a:extLst>
          </p:cNvPr>
          <p:cNvSpPr/>
          <p:nvPr/>
        </p:nvSpPr>
        <p:spPr>
          <a:xfrm>
            <a:off x="6553200" y="4758881"/>
            <a:ext cx="447675" cy="499840"/>
          </a:xfrm>
          <a:prstGeom prst="verticalScroll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0" name="Group 4113">
            <a:extLst>
              <a:ext uri="{FF2B5EF4-FFF2-40B4-BE49-F238E27FC236}">
                <a16:creationId xmlns:a16="http://schemas.microsoft.com/office/drawing/2014/main" id="{2EAD3972-BF6B-4D15-A69B-4ADF1A1A4DEE}"/>
              </a:ext>
            </a:extLst>
          </p:cNvPr>
          <p:cNvGrpSpPr/>
          <p:nvPr/>
        </p:nvGrpSpPr>
        <p:grpSpPr>
          <a:xfrm>
            <a:off x="3656555" y="3683318"/>
            <a:ext cx="252712" cy="581423"/>
            <a:chOff x="1096014" y="3822048"/>
            <a:chExt cx="762000" cy="1652684"/>
          </a:xfrm>
          <a:solidFill>
            <a:schemeClr val="accent1"/>
          </a:solidFill>
        </p:grpSpPr>
        <p:sp>
          <p:nvSpPr>
            <p:cNvPr id="41" name="Ellipse 484">
              <a:extLst>
                <a:ext uri="{FF2B5EF4-FFF2-40B4-BE49-F238E27FC236}">
                  <a16:creationId xmlns:a16="http://schemas.microsoft.com/office/drawing/2014/main" id="{21202294-D4FD-40E3-95BD-896147F52FE6}"/>
                </a:ext>
              </a:extLst>
            </p:cNvPr>
            <p:cNvSpPr/>
            <p:nvPr/>
          </p:nvSpPr>
          <p:spPr>
            <a:xfrm>
              <a:off x="1289361" y="3822048"/>
              <a:ext cx="386684" cy="3335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à coins arrondis 485">
              <a:extLst>
                <a:ext uri="{FF2B5EF4-FFF2-40B4-BE49-F238E27FC236}">
                  <a16:creationId xmlns:a16="http://schemas.microsoft.com/office/drawing/2014/main" id="{C8F08F2A-852A-419A-BCF4-5B8ACBF912A9}"/>
                </a:ext>
              </a:extLst>
            </p:cNvPr>
            <p:cNvSpPr/>
            <p:nvPr/>
          </p:nvSpPr>
          <p:spPr>
            <a:xfrm>
              <a:off x="1277984" y="4744279"/>
              <a:ext cx="398060" cy="7304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à coins arrondis 486">
              <a:extLst>
                <a:ext uri="{FF2B5EF4-FFF2-40B4-BE49-F238E27FC236}">
                  <a16:creationId xmlns:a16="http://schemas.microsoft.com/office/drawing/2014/main" id="{21D71493-3563-436F-A7AE-637FF7DE6E32}"/>
                </a:ext>
              </a:extLst>
            </p:cNvPr>
            <p:cNvSpPr/>
            <p:nvPr/>
          </p:nvSpPr>
          <p:spPr>
            <a:xfrm>
              <a:off x="1096014" y="4268908"/>
              <a:ext cx="762000" cy="6029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113">
            <a:extLst>
              <a:ext uri="{FF2B5EF4-FFF2-40B4-BE49-F238E27FC236}">
                <a16:creationId xmlns:a16="http://schemas.microsoft.com/office/drawing/2014/main" id="{2F3CBFBF-E9D6-43F7-BAF9-8F8F7A50CB7D}"/>
              </a:ext>
            </a:extLst>
          </p:cNvPr>
          <p:cNvGrpSpPr/>
          <p:nvPr/>
        </p:nvGrpSpPr>
        <p:grpSpPr>
          <a:xfrm>
            <a:off x="3656555" y="4902518"/>
            <a:ext cx="252712" cy="581423"/>
            <a:chOff x="1096014" y="3822048"/>
            <a:chExt cx="762000" cy="1652684"/>
          </a:xfrm>
          <a:solidFill>
            <a:schemeClr val="accent1"/>
          </a:solidFill>
        </p:grpSpPr>
        <p:sp>
          <p:nvSpPr>
            <p:cNvPr id="45" name="Ellipse 484">
              <a:extLst>
                <a:ext uri="{FF2B5EF4-FFF2-40B4-BE49-F238E27FC236}">
                  <a16:creationId xmlns:a16="http://schemas.microsoft.com/office/drawing/2014/main" id="{1C7D46C9-52EB-4D96-B1DE-129561DD22AB}"/>
                </a:ext>
              </a:extLst>
            </p:cNvPr>
            <p:cNvSpPr/>
            <p:nvPr/>
          </p:nvSpPr>
          <p:spPr>
            <a:xfrm>
              <a:off x="1289361" y="3822048"/>
              <a:ext cx="386684" cy="3335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à coins arrondis 485">
              <a:extLst>
                <a:ext uri="{FF2B5EF4-FFF2-40B4-BE49-F238E27FC236}">
                  <a16:creationId xmlns:a16="http://schemas.microsoft.com/office/drawing/2014/main" id="{ED6EFB7F-676A-4FB8-9058-A0E2ADF45BEE}"/>
                </a:ext>
              </a:extLst>
            </p:cNvPr>
            <p:cNvSpPr/>
            <p:nvPr/>
          </p:nvSpPr>
          <p:spPr>
            <a:xfrm>
              <a:off x="1277984" y="4744279"/>
              <a:ext cx="398060" cy="7304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à coins arrondis 486">
              <a:extLst>
                <a:ext uri="{FF2B5EF4-FFF2-40B4-BE49-F238E27FC236}">
                  <a16:creationId xmlns:a16="http://schemas.microsoft.com/office/drawing/2014/main" id="{5559AD36-99E7-402F-B878-36B894F5DBA7}"/>
                </a:ext>
              </a:extLst>
            </p:cNvPr>
            <p:cNvSpPr/>
            <p:nvPr/>
          </p:nvSpPr>
          <p:spPr>
            <a:xfrm>
              <a:off x="1096014" y="4268908"/>
              <a:ext cx="762000" cy="6029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8" name="Picture 2" descr="Related image">
            <a:extLst>
              <a:ext uri="{FF2B5EF4-FFF2-40B4-BE49-F238E27FC236}">
                <a16:creationId xmlns:a16="http://schemas.microsoft.com/office/drawing/2014/main" id="{D8B262C0-6B58-4CBC-851D-7C15C4AC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43" y="3583803"/>
            <a:ext cx="402487" cy="4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lated image">
            <a:extLst>
              <a:ext uri="{FF2B5EF4-FFF2-40B4-BE49-F238E27FC236}">
                <a16:creationId xmlns:a16="http://schemas.microsoft.com/office/drawing/2014/main" id="{29B4A1F2-F7D5-4260-BA9D-5322D1C2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43" y="4812528"/>
            <a:ext cx="402487" cy="4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28">
            <a:extLst>
              <a:ext uri="{FF2B5EF4-FFF2-40B4-BE49-F238E27FC236}">
                <a16:creationId xmlns:a16="http://schemas.microsoft.com/office/drawing/2014/main" id="{0FD8A728-40AA-4DC2-B274-988D452EC83B}"/>
              </a:ext>
            </a:extLst>
          </p:cNvPr>
          <p:cNvSpPr txBox="1"/>
          <p:nvPr/>
        </p:nvSpPr>
        <p:spPr>
          <a:xfrm>
            <a:off x="1562939" y="2264680"/>
            <a:ext cx="214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Focal grant funds in t</a:t>
            </a:r>
          </a:p>
        </p:txBody>
      </p:sp>
    </p:spTree>
    <p:extLst>
      <p:ext uri="{BB962C8B-B14F-4D97-AF65-F5344CB8AC3E}">
        <p14:creationId xmlns:p14="http://schemas.microsoft.com/office/powerpoint/2010/main" val="2596871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C873C-AD76-4BB5-9F66-8B6F09BF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sample</a:t>
            </a:r>
            <a:br>
              <a:rPr lang="en-US" dirty="0"/>
            </a:br>
            <a:r>
              <a:rPr lang="en-GB" dirty="0"/>
              <a:t>3796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(PI-Grant)*year observations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F02436-FD18-4604-91D2-9532977AA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construct a three dimensional unbalanced panel grant </a:t>
            </a:r>
            <a:r>
              <a:rPr lang="en-US" sz="2800" i="1" dirty="0"/>
              <a:t>g</a:t>
            </a:r>
            <a:r>
              <a:rPr lang="en-US" sz="2800" dirty="0"/>
              <a:t>, PI </a:t>
            </a:r>
            <a:r>
              <a:rPr lang="en-US" sz="2800" i="1" dirty="0" err="1"/>
              <a:t>i</a:t>
            </a:r>
            <a:r>
              <a:rPr lang="en-US" sz="2800" dirty="0"/>
              <a:t> and year </a:t>
            </a:r>
            <a:r>
              <a:rPr lang="en-US" sz="2800" i="1" dirty="0"/>
              <a:t>t</a:t>
            </a:r>
            <a:endParaRPr lang="it-IT" sz="2800" i="1" dirty="0">
              <a:latin typeface="Cambria Math"/>
            </a:endParaRPr>
          </a:p>
          <a:p>
            <a:endParaRPr lang="it-IT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F9F28D-4F24-482B-B443-E467CAFB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egnaposto contenuto 5">
            <a:extLst>
              <a:ext uri="{FF2B5EF4-FFF2-40B4-BE49-F238E27FC236}">
                <a16:creationId xmlns:a16="http://schemas.microsoft.com/office/drawing/2014/main" id="{4C46D83F-C3B6-4383-881B-6869B7E66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372847"/>
              </p:ext>
            </p:extLst>
          </p:nvPr>
        </p:nvGraphicFramePr>
        <p:xfrm>
          <a:off x="457200" y="2880360"/>
          <a:ext cx="8315326" cy="3045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219">
                  <a:extLst>
                    <a:ext uri="{9D8B030D-6E8A-4147-A177-3AD203B41FA5}">
                      <a16:colId xmlns:a16="http://schemas.microsoft.com/office/drawing/2014/main" val="2632316268"/>
                    </a:ext>
                  </a:extLst>
                </a:gridCol>
              </a:tblGrid>
              <a:tr h="4108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Mean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SD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min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err="1">
                          <a:effectLst/>
                        </a:rPr>
                        <a:t>max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6" marR="7256" marT="59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Flow of funds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x focal grant funds [M$]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3796</a:t>
                      </a:r>
                    </a:p>
                  </a:txBody>
                  <a:tcPr marL="65374" marR="6537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z other sources of funds [M$]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4" marR="65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3796</a:t>
                      </a:r>
                    </a:p>
                  </a:txBody>
                  <a:tcPr marL="65374" marR="6537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 Publication Productivity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56" marR="7256" marT="59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Publication PI-PhD</a:t>
                      </a:r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attribution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0.417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24.48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3796</a:t>
                      </a:r>
                    </a:p>
                  </a:txBody>
                  <a:tcPr marL="7256" marR="7256" marT="59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 IF PI-PhD</a:t>
                      </a:r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attribution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0.053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11.56</a:t>
                      </a:r>
                    </a:p>
                  </a:txBody>
                  <a:tcPr marL="7256" marR="7256" marT="5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3796</a:t>
                      </a:r>
                    </a:p>
                  </a:txBody>
                  <a:tcPr marL="7256" marR="7256" marT="5929" marB="0" anchor="ctr"/>
                </a:tc>
                <a:extLst>
                  <a:ext uri="{0D108BD9-81ED-4DB2-BD59-A6C34878D82A}">
                    <a16:rowId xmlns:a16="http://schemas.microsoft.com/office/drawing/2014/main" val="12266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691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29C59-E2BB-420A-BB2B-8093F7E3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36513"/>
            <a:ext cx="9052560" cy="1143000"/>
          </a:xfrm>
        </p:spPr>
        <p:txBody>
          <a:bodyPr/>
          <a:lstStyle/>
          <a:p>
            <a:r>
              <a:rPr lang="en-US" dirty="0"/>
              <a:t>OLS estimations</a:t>
            </a:r>
            <a:endParaRPr lang="it-IT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A9AD4B89-F9C2-4F34-AE72-A7DE1F08B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76330"/>
              </p:ext>
            </p:extLst>
          </p:nvPr>
        </p:nvGraphicFramePr>
        <p:xfrm>
          <a:off x="457200" y="2343150"/>
          <a:ext cx="8485631" cy="38260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11363">
                  <a:extLst>
                    <a:ext uri="{9D8B030D-6E8A-4147-A177-3AD203B41FA5}">
                      <a16:colId xmlns:a16="http://schemas.microsoft.com/office/drawing/2014/main" val="2908483174"/>
                    </a:ext>
                  </a:extLst>
                </a:gridCol>
                <a:gridCol w="2137134">
                  <a:extLst>
                    <a:ext uri="{9D8B030D-6E8A-4147-A177-3AD203B41FA5}">
                      <a16:colId xmlns:a16="http://schemas.microsoft.com/office/drawing/2014/main" val="2312013997"/>
                    </a:ext>
                  </a:extLst>
                </a:gridCol>
                <a:gridCol w="2137134">
                  <a:extLst>
                    <a:ext uri="{9D8B030D-6E8A-4147-A177-3AD203B41FA5}">
                      <a16:colId xmlns:a16="http://schemas.microsoft.com/office/drawing/2014/main" val="2029940963"/>
                    </a:ext>
                  </a:extLst>
                </a:gridCol>
              </a:tblGrid>
              <a:tr h="4235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(2)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71695"/>
                  </a:ext>
                </a:extLst>
              </a:tr>
              <a:tr h="49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OLS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OLS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21058042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log(Pubs)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IF)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350207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 (focal grant flow of funds)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0.33***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0.028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8241264"/>
                  </a:ext>
                </a:extLst>
              </a:tr>
              <a:tr h="4255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 (other sources of funds)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-0.15***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-0.13***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701206"/>
                  </a:ext>
                </a:extLst>
              </a:tr>
              <a:tr h="4235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 dummies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0817403"/>
                  </a:ext>
                </a:extLst>
              </a:tr>
              <a:tr h="4235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 Fixed effects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801977"/>
                  </a:ext>
                </a:extLst>
              </a:tr>
              <a:tr h="3652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Observations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3,796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3,796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240293"/>
                  </a:ext>
                </a:extLst>
              </a:tr>
              <a:tr h="5102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R-squared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0.324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0.506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126607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BBDF4D-B176-4869-A785-02C395D5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EF8BD0-1FFF-41FB-A075-59152FD2DCA4}"/>
                  </a:ext>
                </a:extLst>
              </p:cNvPr>
              <p:cNvSpPr/>
              <p:nvPr/>
            </p:nvSpPr>
            <p:spPr>
              <a:xfrm>
                <a:off x="2974094" y="1458389"/>
                <a:ext cx="3451842" cy="49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latin typeface="Cambria Math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it-IT" sz="24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>
                          <a:latin typeface="Cambria Math"/>
                        </a:rPr>
                        <m:t>α</m:t>
                      </m:r>
                      <m:r>
                        <a:rPr lang="it-IT" sz="2400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latin typeface="Cambria Math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it-IT" sz="2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400">
                          <a:latin typeface="Cambria Math"/>
                        </a:rPr>
                        <m:t>β</m:t>
                      </m:r>
                      <m:r>
                        <a:rPr lang="it-IT" sz="2400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latin typeface="Cambria Math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EF8BD0-1FFF-41FB-A075-59152FD2D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94" y="1458389"/>
                <a:ext cx="3451842" cy="496546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055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IV estimation</a:t>
            </a:r>
            <a:br>
              <a:rPr lang="fr-FR" sz="3200" dirty="0"/>
            </a:br>
            <a:r>
              <a:rPr lang="fr-FR" sz="3200" dirty="0"/>
              <a:t>first stage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4510"/>
            <a:ext cx="8712968" cy="5040560"/>
          </a:xfrm>
        </p:spPr>
        <p:txBody>
          <a:bodyPr>
            <a:noAutofit/>
          </a:bodyPr>
          <a:lstStyle/>
          <a:p>
            <a:r>
              <a:rPr lang="en-GB" sz="2000" dirty="0"/>
              <a:t>Endogeneity of the focal grant funds (x) with respect to publication productivity unobserved determinants</a:t>
            </a:r>
          </a:p>
          <a:p>
            <a:endParaRPr lang="en-GB" sz="2000" dirty="0"/>
          </a:p>
          <a:p>
            <a:r>
              <a:rPr lang="en-GB" sz="2000" dirty="0"/>
              <a:t>Dependent variables</a:t>
            </a:r>
          </a:p>
          <a:p>
            <a:pPr lvl="1"/>
            <a:r>
              <a:rPr lang="en-GB" sz="2000" dirty="0"/>
              <a:t>x focal grant funds </a:t>
            </a:r>
          </a:p>
          <a:p>
            <a:pPr lvl="1"/>
            <a:r>
              <a:rPr lang="en-GB" sz="2000" dirty="0"/>
              <a:t>z other </a:t>
            </a:r>
            <a:r>
              <a:rPr lang="en-US" sz="2000" dirty="0"/>
              <a:t>sources of funds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algn="just"/>
            <a:r>
              <a:rPr lang="en-GB" sz="2000" dirty="0"/>
              <a:t>Excluded instruments</a:t>
            </a:r>
          </a:p>
          <a:p>
            <a:pPr lvl="1"/>
            <a:r>
              <a:rPr lang="en-US" sz="2000" dirty="0"/>
              <a:t>Growth of the available budget to the funding agencies at national level from t-2 to t</a:t>
            </a:r>
          </a:p>
          <a:p>
            <a:pPr lvl="1"/>
            <a:r>
              <a:rPr lang="en-US" sz="2000" dirty="0"/>
              <a:t>A dummy variable for each funding agency that awarded the focal grant (NSF, NIH, DOE, DOD, others)</a:t>
            </a:r>
          </a:p>
          <a:p>
            <a:pPr lvl="1"/>
            <a:r>
              <a:rPr lang="en-US" sz="2000" dirty="0"/>
              <a:t>The number of grants “active” in year t</a:t>
            </a:r>
          </a:p>
          <a:p>
            <a:pPr lvl="1"/>
            <a:r>
              <a:rPr lang="en-US" sz="2000" dirty="0"/>
              <a:t>A dummy that equals one if there are two or more than two distinct agencies awarding the funds other than the focal grant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16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/>
              <a:t>Growth of the funding agencies research budget at</a:t>
            </a:r>
            <a:br>
              <a:rPr lang="en-US" sz="2400" dirty="0"/>
            </a:br>
            <a:r>
              <a:rPr lang="en-US" sz="2400" dirty="0"/>
              <a:t> national level from t-2 to t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magine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86" y="1990486"/>
            <a:ext cx="5116027" cy="374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47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IV estimation</a:t>
            </a:r>
            <a:br>
              <a:rPr lang="fr-FR" dirty="0"/>
            </a:br>
            <a:r>
              <a:rPr lang="fr-FR" dirty="0"/>
              <a:t>(first stage)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866677"/>
              </p:ext>
            </p:extLst>
          </p:nvPr>
        </p:nvGraphicFramePr>
        <p:xfrm>
          <a:off x="381000" y="1700799"/>
          <a:ext cx="8496300" cy="4464504"/>
        </p:xfrm>
        <a:graphic>
          <a:graphicData uri="http://schemas.openxmlformats.org/drawingml/2006/table">
            <a:tbl>
              <a:tblPr/>
              <a:tblGrid>
                <a:gridCol w="4004863">
                  <a:extLst>
                    <a:ext uri="{9D8B030D-6E8A-4147-A177-3AD203B41FA5}">
                      <a16:colId xmlns:a16="http://schemas.microsoft.com/office/drawing/2014/main" val="479569928"/>
                    </a:ext>
                  </a:extLst>
                </a:gridCol>
                <a:gridCol w="2039862">
                  <a:extLst>
                    <a:ext uri="{9D8B030D-6E8A-4147-A177-3AD203B41FA5}">
                      <a16:colId xmlns:a16="http://schemas.microsoft.com/office/drawing/2014/main" val="2553671408"/>
                    </a:ext>
                  </a:extLst>
                </a:gridCol>
                <a:gridCol w="2451575">
                  <a:extLst>
                    <a:ext uri="{9D8B030D-6E8A-4147-A177-3AD203B41FA5}">
                      <a16:colId xmlns:a16="http://schemas.microsoft.com/office/drawing/2014/main" val="3236160499"/>
                    </a:ext>
                  </a:extLst>
                </a:gridCol>
              </a:tblGrid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882709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x (log flow at grant level)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 (log </a:t>
                      </a:r>
                      <a:r>
                        <a:rPr lang="en-US" sz="1400" dirty="0">
                          <a:effectLst/>
                        </a:rPr>
                        <a:t>other grants flow of funds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32591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42750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growth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0.53***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175692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n. grants in year 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-0.025***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0.25***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50903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effectLst/>
                          <a:latin typeface="Calibri" panose="020F0502020204030204" pitchFamily="34" charset="0"/>
                        </a:rPr>
                        <a:t>NSF ref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119467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NSF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0.25***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247437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NIH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0.21***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-0.093**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849141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DOE (Dep. of Energy)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0.61***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-0.045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947249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DOD (Dep. of Defense)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0.27***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67010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More than 2 agencies in the other sources of funds in 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-0.068**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0.35***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944981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-2.31***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-4.54***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19277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356099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3,796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3,796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357888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R-squared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0.418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0.811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27234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PI Fixed Effects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34919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Dummy 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938838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Dummy Institution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28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44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" y="188640"/>
            <a:ext cx="9052560" cy="1228998"/>
          </a:xfrm>
        </p:spPr>
        <p:txBody>
          <a:bodyPr>
            <a:noAutofit/>
          </a:bodyPr>
          <a:lstStyle/>
          <a:p>
            <a:r>
              <a:rPr lang="fr-FR" sz="4000" dirty="0"/>
              <a:t>IV estimation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01118"/>
              </p:ext>
            </p:extLst>
          </p:nvPr>
        </p:nvGraphicFramePr>
        <p:xfrm>
          <a:off x="457201" y="1556791"/>
          <a:ext cx="8229598" cy="3960440"/>
        </p:xfrm>
        <a:graphic>
          <a:graphicData uri="http://schemas.openxmlformats.org/drawingml/2006/table">
            <a:tbl>
              <a:tblPr/>
              <a:tblGrid>
                <a:gridCol w="4452078">
                  <a:extLst>
                    <a:ext uri="{9D8B030D-6E8A-4147-A177-3AD203B41FA5}">
                      <a16:colId xmlns:a16="http://schemas.microsoft.com/office/drawing/2014/main" val="3630833728"/>
                    </a:ext>
                  </a:extLst>
                </a:gridCol>
                <a:gridCol w="2360950">
                  <a:extLst>
                    <a:ext uri="{9D8B030D-6E8A-4147-A177-3AD203B41FA5}">
                      <a16:colId xmlns:a16="http://schemas.microsoft.com/office/drawing/2014/main" val="1244969675"/>
                    </a:ext>
                  </a:extLst>
                </a:gridCol>
                <a:gridCol w="1416570">
                  <a:extLst>
                    <a:ext uri="{9D8B030D-6E8A-4147-A177-3AD203B41FA5}">
                      <a16:colId xmlns:a16="http://schemas.microsoft.com/office/drawing/2014/main" val="397429575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7482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log(Pubs)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IF)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1355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995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x (</a:t>
                      </a:r>
                      <a:r>
                        <a:rPr lang="en-GB" sz="1400" dirty="0"/>
                        <a:t>focal grant funds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0.43***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0.27***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1919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 (</a:t>
                      </a:r>
                      <a:r>
                        <a:rPr lang="en-GB" sz="1400" dirty="0"/>
                        <a:t>other </a:t>
                      </a:r>
                      <a:r>
                        <a:rPr lang="en-US" sz="1400" dirty="0"/>
                        <a:t>sources of funds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-0.19***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-0.20***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4815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23343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3,796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3,796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1955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R-squared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0.319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0.475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08802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PI Fixed Effects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39432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Dummy 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51721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Dummy Institution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40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48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" y="116632"/>
            <a:ext cx="9052560" cy="1354162"/>
          </a:xfrm>
        </p:spPr>
        <p:txBody>
          <a:bodyPr>
            <a:normAutofit/>
          </a:bodyPr>
          <a:lstStyle/>
          <a:p>
            <a:pPr fontAlgn="b"/>
            <a:r>
              <a:rPr lang="fr-FR" dirty="0"/>
              <a:t>All </a:t>
            </a:r>
            <a:r>
              <a:rPr lang="en-US" dirty="0"/>
              <a:t>different</a:t>
            </a:r>
            <a:r>
              <a:rPr lang="fr-FR" dirty="0"/>
              <a:t> estimations</a:t>
            </a:r>
            <a:endParaRPr lang="fr-FR" sz="31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055042"/>
              </p:ext>
            </p:extLst>
          </p:nvPr>
        </p:nvGraphicFramePr>
        <p:xfrm>
          <a:off x="819150" y="1310895"/>
          <a:ext cx="7209234" cy="18533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0734">
                  <a:extLst>
                    <a:ext uri="{9D8B030D-6E8A-4147-A177-3AD203B41FA5}">
                      <a16:colId xmlns:a16="http://schemas.microsoft.com/office/drawing/2014/main" val="4006093213"/>
                    </a:ext>
                  </a:extLst>
                </a:gridCol>
                <a:gridCol w="1051700">
                  <a:extLst>
                    <a:ext uri="{9D8B030D-6E8A-4147-A177-3AD203B41FA5}">
                      <a16:colId xmlns:a16="http://schemas.microsoft.com/office/drawing/2014/main" val="2192123153"/>
                    </a:ext>
                  </a:extLst>
                </a:gridCol>
                <a:gridCol w="1051700">
                  <a:extLst>
                    <a:ext uri="{9D8B030D-6E8A-4147-A177-3AD203B41FA5}">
                      <a16:colId xmlns:a16="http://schemas.microsoft.com/office/drawing/2014/main" val="3086095417"/>
                    </a:ext>
                  </a:extLst>
                </a:gridCol>
                <a:gridCol w="1051700">
                  <a:extLst>
                    <a:ext uri="{9D8B030D-6E8A-4147-A177-3AD203B41FA5}">
                      <a16:colId xmlns:a16="http://schemas.microsoft.com/office/drawing/2014/main" val="4049907517"/>
                    </a:ext>
                  </a:extLst>
                </a:gridCol>
                <a:gridCol w="1051700">
                  <a:extLst>
                    <a:ext uri="{9D8B030D-6E8A-4147-A177-3AD203B41FA5}">
                      <a16:colId xmlns:a16="http://schemas.microsoft.com/office/drawing/2014/main" val="1935189004"/>
                    </a:ext>
                  </a:extLst>
                </a:gridCol>
                <a:gridCol w="1051700">
                  <a:extLst>
                    <a:ext uri="{9D8B030D-6E8A-4147-A177-3AD203B41FA5}">
                      <a16:colId xmlns:a16="http://schemas.microsoft.com/office/drawing/2014/main" val="3670364217"/>
                    </a:ext>
                  </a:extLst>
                </a:gridCol>
              </a:tblGrid>
              <a:tr h="264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Publications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R^2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Obs.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9801614"/>
                  </a:ext>
                </a:extLst>
              </a:tr>
              <a:tr h="264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OLS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5704596"/>
                  </a:ext>
                </a:extLst>
              </a:tr>
              <a:tr h="264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OLS+PIfe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3844450"/>
                  </a:ext>
                </a:extLst>
              </a:tr>
              <a:tr h="264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OLS+PIfe+IV(x)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978287"/>
                  </a:ext>
                </a:extLst>
              </a:tr>
              <a:tr h="264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 dirty="0" err="1">
                          <a:effectLst/>
                        </a:rPr>
                        <a:t>OLS+PIfe+IV</a:t>
                      </a:r>
                      <a:r>
                        <a:rPr lang="en-US" sz="1000" b="1" u="none" strike="noStrike" dirty="0">
                          <a:effectLst/>
                        </a:rPr>
                        <a:t>(</a:t>
                      </a:r>
                      <a:r>
                        <a:rPr lang="en-US" sz="1000" b="1" u="none" strike="noStrike" dirty="0" err="1">
                          <a:effectLst/>
                        </a:rPr>
                        <a:t>xz</a:t>
                      </a:r>
                      <a:r>
                        <a:rPr lang="en-US" sz="1000" b="1" u="none" strike="noStrike" dirty="0">
                          <a:effectLst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-0.19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3796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6539411"/>
                  </a:ext>
                </a:extLst>
              </a:tr>
              <a:tr h="264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OLS+IV(x)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6482637"/>
                  </a:ext>
                </a:extLst>
              </a:tr>
              <a:tr h="2647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OLS+IV(xz)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3796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0533547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99664"/>
              </p:ext>
            </p:extLst>
          </p:nvPr>
        </p:nvGraphicFramePr>
        <p:xfrm>
          <a:off x="796111" y="3573016"/>
          <a:ext cx="7232273" cy="19442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6968">
                  <a:extLst>
                    <a:ext uri="{9D8B030D-6E8A-4147-A177-3AD203B41FA5}">
                      <a16:colId xmlns:a16="http://schemas.microsoft.com/office/drawing/2014/main" val="2389512142"/>
                    </a:ext>
                  </a:extLst>
                </a:gridCol>
                <a:gridCol w="1055061">
                  <a:extLst>
                    <a:ext uri="{9D8B030D-6E8A-4147-A177-3AD203B41FA5}">
                      <a16:colId xmlns:a16="http://schemas.microsoft.com/office/drawing/2014/main" val="2106356006"/>
                    </a:ext>
                  </a:extLst>
                </a:gridCol>
                <a:gridCol w="1055061">
                  <a:extLst>
                    <a:ext uri="{9D8B030D-6E8A-4147-A177-3AD203B41FA5}">
                      <a16:colId xmlns:a16="http://schemas.microsoft.com/office/drawing/2014/main" val="3683335950"/>
                    </a:ext>
                  </a:extLst>
                </a:gridCol>
                <a:gridCol w="1055061">
                  <a:extLst>
                    <a:ext uri="{9D8B030D-6E8A-4147-A177-3AD203B41FA5}">
                      <a16:colId xmlns:a16="http://schemas.microsoft.com/office/drawing/2014/main" val="2336756018"/>
                    </a:ext>
                  </a:extLst>
                </a:gridCol>
                <a:gridCol w="1055061">
                  <a:extLst>
                    <a:ext uri="{9D8B030D-6E8A-4147-A177-3AD203B41FA5}">
                      <a16:colId xmlns:a16="http://schemas.microsoft.com/office/drawing/2014/main" val="3849802606"/>
                    </a:ext>
                  </a:extLst>
                </a:gridCol>
                <a:gridCol w="1055061">
                  <a:extLst>
                    <a:ext uri="{9D8B030D-6E8A-4147-A177-3AD203B41FA5}">
                      <a16:colId xmlns:a16="http://schemas.microsoft.com/office/drawing/2014/main" val="2046363572"/>
                    </a:ext>
                  </a:extLst>
                </a:gridCol>
              </a:tblGrid>
              <a:tr h="277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100" u="none" strike="noStrike" dirty="0">
                          <a:effectLst/>
                        </a:rPr>
                        <a:t>Average IF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R^2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Obs.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4831933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8037207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OLS+PIfe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099106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OLS+PIfe+IV(x)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7731046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 err="1">
                          <a:effectLst/>
                        </a:rPr>
                        <a:t>OLS+PIfe+IV</a:t>
                      </a:r>
                      <a:r>
                        <a:rPr lang="en-US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 err="1">
                          <a:effectLst/>
                        </a:rPr>
                        <a:t>xz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0.27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-0.2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0.47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3796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7235413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OLS+IV(x)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0017436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OLS+IV(xz)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3796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876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76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Rewriting the productivity equation:</a:t>
            </a:r>
            <a:br>
              <a:rPr lang="en-GB" dirty="0"/>
            </a:br>
            <a:r>
              <a:rPr lang="en-GB" dirty="0"/>
              <a:t>equivalent specification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it-IT" sz="24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𝜷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it-IT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/>
                        </a:rPr>
                        <m:t>𝛽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𝜷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𝒍𝒐𝒈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𝒔𝒉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it-IT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𝒔𝒉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24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where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𝑠h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𝑔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𝑔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2400" dirty="0"/>
                  <a:t>/(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𝑔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𝑔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  <m:r>
                          <a:rPr lang="it-IT" sz="2400" i="1">
                            <a:latin typeface="Cambria Math"/>
                          </a:rPr>
                          <m:t>,</m:t>
                        </m:r>
                        <m:r>
                          <a:rPr lang="it-IT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/>
              </a:p>
              <a:p>
                <a:pPr marL="0" indent="0">
                  <a:buNone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404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Publication isoquants </a:t>
            </a:r>
            <a:br>
              <a:rPr lang="en-GB" dirty="0"/>
            </a:br>
            <a:r>
              <a:rPr lang="en-GB" dirty="0"/>
              <a:t>(varying share and flow)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86" y="1771672"/>
            <a:ext cx="5116027" cy="3745390"/>
          </a:xfrm>
          <a:prstGeom prst="rect">
            <a:avLst/>
          </a:prstGeom>
        </p:spPr>
      </p:pic>
      <p:sp>
        <p:nvSpPr>
          <p:cNvPr id="9" name="Freccia a destra 3">
            <a:extLst>
              <a:ext uri="{FF2B5EF4-FFF2-40B4-BE49-F238E27FC236}">
                <a16:creationId xmlns:a16="http://schemas.microsoft.com/office/drawing/2014/main" id="{5DDD9F16-BE83-44CA-B9E5-0F3CB3FFB7FF}"/>
              </a:ext>
            </a:extLst>
          </p:cNvPr>
          <p:cNvSpPr/>
          <p:nvPr/>
        </p:nvSpPr>
        <p:spPr>
          <a:xfrm rot="19635168">
            <a:off x="3974277" y="2720836"/>
            <a:ext cx="1378563" cy="598214"/>
          </a:xfrm>
          <a:prstGeom prst="rightArrow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DC81-D53A-4696-9309-AE45100E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research funding policy decisions coherent?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DB8B0-3EAD-4173-ABA4-A30C5C49C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response to the severe economic crisis started in 2008, the Obama’s administration launched the fiscal stimulus  known as the </a:t>
            </a:r>
            <a:r>
              <a:rPr lang="en-US" sz="2400" i="1" dirty="0"/>
              <a:t>American Recovery and Reinvestment Act </a:t>
            </a:r>
            <a:r>
              <a:rPr lang="en-US" sz="2400" dirty="0"/>
              <a:t>[+</a:t>
            </a:r>
            <a:r>
              <a:rPr lang="it-IT" sz="2400" dirty="0"/>
              <a:t>$10.4 billion to NIH</a:t>
            </a:r>
            <a:r>
              <a:rPr lang="en-US" sz="2400" dirty="0"/>
              <a:t>] </a:t>
            </a:r>
          </a:p>
          <a:p>
            <a:endParaRPr lang="en-US" sz="2400" dirty="0"/>
          </a:p>
          <a:p>
            <a:r>
              <a:rPr lang="en-US" sz="2400" dirty="0"/>
              <a:t>Trump’s administration decided on double-digit cuts for the Environmental Protection Agency (EPA) and the National Institutes of Health (NIH) [-18%].</a:t>
            </a:r>
          </a:p>
          <a:p>
            <a:endParaRPr lang="en-US" sz="2400" dirty="0"/>
          </a:p>
          <a:p>
            <a:r>
              <a:rPr lang="en-US" sz="2400" dirty="0"/>
              <a:t>In 2010, the French government launched the "</a:t>
            </a:r>
            <a:r>
              <a:rPr lang="en-US" sz="2400" i="1" dirty="0"/>
              <a:t>Initiative </a:t>
            </a:r>
            <a:r>
              <a:rPr lang="en-US" sz="2400" i="1" dirty="0" err="1"/>
              <a:t>d'excellence</a:t>
            </a:r>
            <a:r>
              <a:rPr lang="en-US" sz="2400" dirty="0"/>
              <a:t>" (IDEX) [+7 billions]</a:t>
            </a:r>
            <a:endParaRPr lang="it-IT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95634A-8102-4E7D-B865-591FEB96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404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isoquants </a:t>
            </a:r>
            <a:br>
              <a:rPr lang="en-GB" dirty="0"/>
            </a:br>
            <a:r>
              <a:rPr lang="en-GB" dirty="0"/>
              <a:t>(varying share and flow)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986" y="1990486"/>
            <a:ext cx="5116027" cy="374539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ccia a destra 3">
            <a:extLst>
              <a:ext uri="{FF2B5EF4-FFF2-40B4-BE49-F238E27FC236}">
                <a16:creationId xmlns:a16="http://schemas.microsoft.com/office/drawing/2014/main" id="{A7944A29-0759-4718-8540-9313559BB31F}"/>
              </a:ext>
            </a:extLst>
          </p:cNvPr>
          <p:cNvSpPr/>
          <p:nvPr/>
        </p:nvSpPr>
        <p:spPr>
          <a:xfrm rot="17002764">
            <a:off x="3882717" y="3054211"/>
            <a:ext cx="1378563" cy="598214"/>
          </a:xfrm>
          <a:prstGeom prst="rightArrow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05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Bundling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extend our findings at PI level on the basis of two simulations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A PI with two grants of different size respectively, 95%-5%,  70%-30%, 50%-50%</a:t>
            </a:r>
          </a:p>
          <a:p>
            <a:pPr marL="0" indent="0" algn="just">
              <a:buNone/>
            </a:pPr>
            <a:endParaRPr lang="en-GB" sz="2800" dirty="0"/>
          </a:p>
          <a:p>
            <a:pPr algn="just"/>
            <a:r>
              <a:rPr lang="en-GB" sz="2800" dirty="0"/>
              <a:t>A PI with n. grants of equal size respectively, n=2,n=5, n=9</a:t>
            </a:r>
          </a:p>
          <a:p>
            <a:pPr algn="just"/>
            <a:endParaRPr lang="en-GB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432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 PI with two grants of different size</a:t>
            </a:r>
            <a:endParaRPr lang="en-US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52</a:t>
            </a:fld>
            <a:endParaRPr lang="it-IT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3189" y="1990486"/>
            <a:ext cx="5117622" cy="37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58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 PI with two grants of different size</a:t>
            </a:r>
            <a:endParaRPr lang="en-US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53</a:t>
            </a:fld>
            <a:endParaRPr lang="it-IT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189" y="1990486"/>
            <a:ext cx="5117622" cy="37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5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 PI with n. grants of equal size</a:t>
            </a:r>
            <a:endParaRPr lang="en-US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54</a:t>
            </a:fld>
            <a:endParaRPr lang="it-IT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28800"/>
            <a:ext cx="5707298" cy="41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4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 PI with n. grants of equal size</a:t>
            </a:r>
            <a:endParaRPr lang="en-US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55</a:t>
            </a:fld>
            <a:endParaRPr lang="it-IT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189" y="1990486"/>
            <a:ext cx="5117622" cy="37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469A0-2992-4947-B328-C024D941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5F5464-3F57-46FD-BFC6-09BDEACE9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We estimate an elasticity of 0.43: 1% increase in flow at grant level corresponds to 0.43% increase in grant publication output</a:t>
            </a:r>
          </a:p>
          <a:p>
            <a:endParaRPr lang="en-GB" dirty="0"/>
          </a:p>
          <a:p>
            <a:r>
              <a:rPr lang="en-US" dirty="0"/>
              <a:t>Bundling matters </a:t>
            </a:r>
          </a:p>
          <a:p>
            <a:pPr lvl="1"/>
            <a:r>
              <a:rPr lang="en-US" dirty="0"/>
              <a:t>Agencies have strong incentives to care about funding received by the PI from other sources since the way in which funds are bundled affects productivity of a specific grant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PI level simulations:</a:t>
            </a:r>
          </a:p>
          <a:p>
            <a:r>
              <a:rPr lang="en-US" dirty="0"/>
              <a:t>It is more efficient to have two grants of very unequal size for both quantity and quality of publications</a:t>
            </a:r>
          </a:p>
          <a:p>
            <a:r>
              <a:rPr lang="en-US" dirty="0"/>
              <a:t>When the number of grants increases, the number of publications increases   -&gt; pressure to publish</a:t>
            </a:r>
          </a:p>
          <a:p>
            <a:r>
              <a:rPr lang="en-US" dirty="0"/>
              <a:t>The average impact factor of publications decreases -&gt; pressure to publish comes at the cost of quality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4BCABE-EEEE-4CAF-8D85-E9527603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68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2D2FC-D1E8-4A82-942B-AE3E7209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5601"/>
            <a:ext cx="7886700" cy="1325563"/>
          </a:xfrm>
        </p:spPr>
        <p:txBody>
          <a:bodyPr/>
          <a:lstStyle/>
          <a:p>
            <a:r>
              <a:rPr lang="en-US" dirty="0"/>
              <a:t>Is it fruitful to invest in science?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86E2C-DAE5-48F9-A9BA-3707D956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875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/>
              <a:t>Need to have correct estimations of the investment returns in terms of </a:t>
            </a:r>
          </a:p>
          <a:p>
            <a:pPr lvl="1"/>
            <a:r>
              <a:rPr lang="en-US" sz="2000" b="1" dirty="0"/>
              <a:t>Scientific knowledge creation</a:t>
            </a:r>
          </a:p>
          <a:p>
            <a:pPr lvl="1"/>
            <a:r>
              <a:rPr lang="en-US" sz="2000" dirty="0"/>
              <a:t>Economic growth</a:t>
            </a:r>
          </a:p>
          <a:p>
            <a:pPr lvl="1"/>
            <a:r>
              <a:rPr lang="en-US" sz="2000" dirty="0"/>
              <a:t>Job creation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Source: Lane, 2009</a:t>
            </a:r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3F8C03-CB0D-4A85-B1D0-AA80E0BC3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2349501"/>
            <a:ext cx="2938463" cy="346243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61C4DE-EF2B-43E4-A0C0-BCC2C96C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80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DDB53-91D7-41DB-9526-729E94C1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fruitful to invest in science?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CB050-C1CA-421A-8F14-7E0BC1F7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Existing estimations:</a:t>
            </a:r>
          </a:p>
          <a:p>
            <a:pPr lvl="1"/>
            <a:r>
              <a:rPr lang="en-US" sz="2000" dirty="0"/>
              <a:t>Reports -&gt; The </a:t>
            </a:r>
            <a:r>
              <a:rPr lang="en-US" sz="2000" i="1" dirty="0"/>
              <a:t>Information Technology and Innovation Foundation</a:t>
            </a:r>
            <a:r>
              <a:rPr lang="en-US" sz="2000" dirty="0"/>
              <a:t> estimates that +20 billion  in research leads to the creation of 402.000 American jobs</a:t>
            </a:r>
          </a:p>
          <a:p>
            <a:pPr lvl="1"/>
            <a:r>
              <a:rPr lang="en-US" sz="2000" dirty="0"/>
              <a:t>Practitioners’ comments -&gt; Jeremy Berg, Director of NIGMS at NIH</a:t>
            </a:r>
          </a:p>
          <a:p>
            <a:pPr lvl="1"/>
            <a:r>
              <a:rPr lang="en-US" sz="2000" dirty="0"/>
              <a:t>Anecdotal evidence -&gt; Sergey </a:t>
            </a:r>
            <a:r>
              <a:rPr lang="en-US" sz="2000" dirty="0" err="1"/>
              <a:t>Brin</a:t>
            </a:r>
            <a:r>
              <a:rPr lang="en-US" sz="2000" dirty="0"/>
              <a:t>, one of the founder of Google, partly supported by NSF </a:t>
            </a:r>
          </a:p>
          <a:p>
            <a:pPr lvl="1"/>
            <a:r>
              <a:rPr lang="en-US" sz="2000" dirty="0"/>
              <a:t>A growing research field of </a:t>
            </a:r>
            <a:r>
              <a:rPr lang="en-US" sz="2000" i="1" dirty="0"/>
              <a:t>science of science and innovation policy </a:t>
            </a:r>
            <a:r>
              <a:rPr lang="en-US" sz="2000" dirty="0"/>
              <a:t>(</a:t>
            </a:r>
            <a:r>
              <a:rPr lang="en-US" sz="2000" dirty="0" err="1"/>
              <a:t>SciSIP</a:t>
            </a:r>
            <a:r>
              <a:rPr lang="en-US" sz="2000" dirty="0"/>
              <a:t>)</a:t>
            </a:r>
          </a:p>
          <a:p>
            <a:endParaRPr lang="it-IT" dirty="0"/>
          </a:p>
        </p:txBody>
      </p:sp>
      <p:pic>
        <p:nvPicPr>
          <p:cNvPr id="4" name="Picture 2" descr="https://upload.wikimedia.org/wikipedia/commons/thumb/a/ac/Sergey_Brin_Ted_2010.jpg/1024px-Sergey_Brin_Ted_2010.jpg">
            <a:extLst>
              <a:ext uri="{FF2B5EF4-FFF2-40B4-BE49-F238E27FC236}">
                <a16:creationId xmlns:a16="http://schemas.microsoft.com/office/drawing/2014/main" id="{3DC75DC2-6BCC-4AF8-8B71-4D80A11D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709511"/>
            <a:ext cx="1927225" cy="18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FBA02F-3B01-4334-818A-E15F9F49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82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0DE07-9A27-4DCF-8443-8F779C53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SciSIP</a:t>
            </a:r>
            <a:r>
              <a:rPr lang="en-US" dirty="0"/>
              <a:t> Literature empirical results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E1470F2-2503-4745-9A57-BC453AC3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60508"/>
              </p:ext>
            </p:extLst>
          </p:nvPr>
        </p:nvGraphicFramePr>
        <p:xfrm>
          <a:off x="294748" y="2143125"/>
          <a:ext cx="8620653" cy="4476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283">
                  <a:extLst>
                    <a:ext uri="{9D8B030D-6E8A-4147-A177-3AD203B41FA5}">
                      <a16:colId xmlns:a16="http://schemas.microsoft.com/office/drawing/2014/main" val="285756"/>
                    </a:ext>
                  </a:extLst>
                </a:gridCol>
                <a:gridCol w="3138854">
                  <a:extLst>
                    <a:ext uri="{9D8B030D-6E8A-4147-A177-3AD203B41FA5}">
                      <a16:colId xmlns:a16="http://schemas.microsoft.com/office/drawing/2014/main" val="3749135213"/>
                    </a:ext>
                  </a:extLst>
                </a:gridCol>
                <a:gridCol w="3068516">
                  <a:extLst>
                    <a:ext uri="{9D8B030D-6E8A-4147-A177-3AD203B41FA5}">
                      <a16:colId xmlns:a16="http://schemas.microsoft.com/office/drawing/2014/main" val="166620245"/>
                    </a:ext>
                  </a:extLst>
                </a:gridCol>
              </a:tblGrid>
              <a:tr h="409853">
                <a:tc>
                  <a:txBody>
                    <a:bodyPr/>
                    <a:lstStyle/>
                    <a:p>
                      <a:r>
                        <a:rPr lang="en-US" sz="1400" dirty="0"/>
                        <a:t>Article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Data source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Results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510320"/>
                  </a:ext>
                </a:extLst>
              </a:tr>
              <a:tr h="7513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Azoulay</a:t>
                      </a:r>
                      <a:r>
                        <a:rPr lang="en-US" sz="1400" dirty="0"/>
                        <a:t> et al. (2015)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Institutes of Health (NIH), awarded grant applications in pharmaceutical and biotechnology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+2.3 patents every 10 million $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39074"/>
                  </a:ext>
                </a:extLst>
              </a:tr>
              <a:tr h="586899">
                <a:tc>
                  <a:txBody>
                    <a:bodyPr/>
                    <a:lstStyle/>
                    <a:p>
                      <a:r>
                        <a:rPr lang="en-US" sz="1400" dirty="0"/>
                        <a:t>Gush et al. (2015)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Zealand Marsden Fund, </a:t>
                      </a:r>
                      <a:r>
                        <a:rPr lang="en-US" sz="1400" dirty="0"/>
                        <a:t>awarded and not awarded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+3-5% publications; +5-8% in citation-weighted papers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61159"/>
                  </a:ext>
                </a:extLst>
              </a:tr>
              <a:tr h="707420">
                <a:tc>
                  <a:txBody>
                    <a:bodyPr/>
                    <a:lstStyle/>
                    <a:p>
                      <a:r>
                        <a:rPr lang="en-US" sz="1400" dirty="0"/>
                        <a:t>Jacob and </a:t>
                      </a:r>
                      <a:r>
                        <a:rPr lang="en-US" sz="1400" dirty="0" err="1"/>
                        <a:t>Lefgren</a:t>
                      </a:r>
                      <a:r>
                        <a:rPr lang="en-US" sz="1400" dirty="0"/>
                        <a:t> (2011)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NIH applications, awarded and not awarded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+7% publications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17178"/>
                  </a:ext>
                </a:extLst>
              </a:tr>
              <a:tr h="1010600">
                <a:tc>
                  <a:txBody>
                    <a:bodyPr/>
                    <a:lstStyle/>
                    <a:p>
                      <a:r>
                        <a:rPr lang="en-US" sz="1400" dirty="0"/>
                        <a:t>Arora and Gambardella (2005)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NSF applications in economics, awarded and not awarded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Modest positive impact limited to young applicants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62960"/>
                  </a:ext>
                </a:extLst>
              </a:tr>
              <a:tr h="10106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Carayol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dirty="0" err="1"/>
                        <a:t>Lanoe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wp</a:t>
                      </a:r>
                      <a:r>
                        <a:rPr lang="en-US" sz="1400" dirty="0"/>
                        <a:t> 2017)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ANR, awarded and not awarded applicants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+3% publications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065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EFA477-DBA5-409D-B669-83BB4BB7CF97}"/>
              </a:ext>
            </a:extLst>
          </p:cNvPr>
          <p:cNvSpPr/>
          <p:nvPr/>
        </p:nvSpPr>
        <p:spPr>
          <a:xfrm>
            <a:off x="294748" y="1566625"/>
            <a:ext cx="749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Focus of the literature on the impact of being awarded a grant and its amount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62215E-3EDC-4086-9412-3B1FA984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33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094DD-C5FA-40CC-BB5C-7440791C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methodological challenge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3F88E9-7EBE-4238-92A5-3ABC34368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16441A-7A7D-48EB-A006-6C065FEE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" y="1575656"/>
            <a:ext cx="9036328" cy="11182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0171C5-527F-4BF4-8D4D-AEFF530BEF91}"/>
              </a:ext>
            </a:extLst>
          </p:cNvPr>
          <p:cNvSpPr txBox="1"/>
          <p:nvPr/>
        </p:nvSpPr>
        <p:spPr>
          <a:xfrm>
            <a:off x="2927941" y="2771013"/>
            <a:ext cx="1386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Observable determinants (age, gender, etc.)</a:t>
            </a:r>
            <a:endParaRPr lang="it-IT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4047F7-C655-4C5E-95C8-5EE854971B93}"/>
              </a:ext>
            </a:extLst>
          </p:cNvPr>
          <p:cNvSpPr txBox="1"/>
          <p:nvPr/>
        </p:nvSpPr>
        <p:spPr>
          <a:xfrm>
            <a:off x="3999115" y="2776875"/>
            <a:ext cx="1714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Unobservable</a:t>
            </a:r>
            <a:r>
              <a:rPr lang="en-US" sz="1400" dirty="0"/>
              <a:t> determinants at individual level (ability)</a:t>
            </a:r>
            <a:endParaRPr lang="it-IT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935D4E-9D3C-4757-BAB4-F3ACCE87CFE1}"/>
              </a:ext>
            </a:extLst>
          </p:cNvPr>
          <p:cNvSpPr txBox="1"/>
          <p:nvPr/>
        </p:nvSpPr>
        <p:spPr>
          <a:xfrm>
            <a:off x="5347228" y="2774728"/>
            <a:ext cx="1205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Time effects (overall positive publication trend)</a:t>
            </a:r>
            <a:endParaRPr lang="it-IT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156E38-B8AF-4EDB-BB2C-97C2B7E897AF}"/>
              </a:ext>
            </a:extLst>
          </p:cNvPr>
          <p:cNvSpPr txBox="1"/>
          <p:nvPr/>
        </p:nvSpPr>
        <p:spPr>
          <a:xfrm>
            <a:off x="1843999" y="2719115"/>
            <a:ext cx="1112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Dummy identifying individuals who are awarded a grant</a:t>
            </a:r>
            <a:endParaRPr lang="it-IT" sz="1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F8A1DF-2F58-4026-B4DD-A207C2893298}"/>
              </a:ext>
            </a:extLst>
          </p:cNvPr>
          <p:cNvSpPr txBox="1"/>
          <p:nvPr/>
        </p:nvSpPr>
        <p:spPr>
          <a:xfrm>
            <a:off x="6452786" y="2789455"/>
            <a:ext cx="16339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Time variant </a:t>
            </a:r>
            <a:r>
              <a:rPr lang="en-US" sz="1400" b="1" i="1" dirty="0"/>
              <a:t>unobservable</a:t>
            </a:r>
            <a:r>
              <a:rPr lang="en-US" sz="1400" dirty="0"/>
              <a:t> determinants </a:t>
            </a:r>
          </a:p>
          <a:p>
            <a:pPr algn="ctr"/>
            <a:r>
              <a:rPr lang="en-US" sz="1400" dirty="0"/>
              <a:t>(quality of the research proposal observed only by the funding agency)</a:t>
            </a:r>
            <a:endParaRPr lang="it-IT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B95CD8-E8F3-4294-A4C4-363A06EB444F}"/>
              </a:ext>
            </a:extLst>
          </p:cNvPr>
          <p:cNvSpPr txBox="1"/>
          <p:nvPr/>
        </p:nvSpPr>
        <p:spPr>
          <a:xfrm>
            <a:off x="191203" y="2803234"/>
            <a:ext cx="108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Researcher productivity</a:t>
            </a:r>
            <a:endParaRPr lang="it-IT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5677DE-EE97-4479-9C41-FA8E29B9D7F5}"/>
              </a:ext>
            </a:extLst>
          </p:cNvPr>
          <p:cNvSpPr txBox="1"/>
          <p:nvPr/>
        </p:nvSpPr>
        <p:spPr>
          <a:xfrm>
            <a:off x="205234" y="4497738"/>
            <a:ext cx="8529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selection bias problem</a:t>
            </a:r>
          </a:p>
          <a:p>
            <a:pPr algn="just"/>
            <a:r>
              <a:rPr lang="en-US" dirty="0"/>
              <a:t>D might be correlated with α and </a:t>
            </a:r>
            <a:r>
              <a:rPr lang="el-GR" dirty="0"/>
              <a:t>ω</a:t>
            </a:r>
            <a:r>
              <a:rPr lang="en-US" dirty="0"/>
              <a:t> </a:t>
            </a:r>
          </a:p>
          <a:p>
            <a:pPr lvl="1" algn="just"/>
            <a:r>
              <a:rPr lang="en-US" dirty="0"/>
              <a:t>-&gt; the projects (and scientists) that are the best candidates for funding are also the projects that would have the largest expected output in the absence of funding</a:t>
            </a:r>
            <a:endParaRPr lang="it-IT" dirty="0"/>
          </a:p>
          <a:p>
            <a:pPr algn="just"/>
            <a:endParaRPr lang="it-IT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206996-D8E9-4DD1-8A83-5A694B12632A}"/>
              </a:ext>
            </a:extLst>
          </p:cNvPr>
          <p:cNvSpPr txBox="1"/>
          <p:nvPr/>
        </p:nvSpPr>
        <p:spPr>
          <a:xfrm>
            <a:off x="205234" y="6488668"/>
            <a:ext cx="465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Jaffe 2002</a:t>
            </a:r>
            <a:endParaRPr lang="it-IT" i="1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6CEF661-B95D-43FF-B5BC-2F5D9E7DCBEB}"/>
              </a:ext>
            </a:extLst>
          </p:cNvPr>
          <p:cNvCxnSpPr/>
          <p:nvPr/>
        </p:nvCxnSpPr>
        <p:spPr>
          <a:xfrm flipV="1">
            <a:off x="588058" y="2411126"/>
            <a:ext cx="0" cy="41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0B868A5-C11B-4234-B407-DBF61599B7B5}"/>
              </a:ext>
            </a:extLst>
          </p:cNvPr>
          <p:cNvCxnSpPr/>
          <p:nvPr/>
        </p:nvCxnSpPr>
        <p:spPr>
          <a:xfrm flipV="1">
            <a:off x="2620822" y="2376941"/>
            <a:ext cx="0" cy="41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F102071-B43F-4B12-9E1E-55A0C929AAA4}"/>
              </a:ext>
            </a:extLst>
          </p:cNvPr>
          <p:cNvCxnSpPr/>
          <p:nvPr/>
        </p:nvCxnSpPr>
        <p:spPr>
          <a:xfrm flipV="1">
            <a:off x="3852145" y="2419314"/>
            <a:ext cx="0" cy="41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5991C8C-2630-4DDC-8810-2C8CF4DA9E25}"/>
              </a:ext>
            </a:extLst>
          </p:cNvPr>
          <p:cNvCxnSpPr/>
          <p:nvPr/>
        </p:nvCxnSpPr>
        <p:spPr>
          <a:xfrm flipV="1">
            <a:off x="4993916" y="2392145"/>
            <a:ext cx="0" cy="41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7140A86-025B-420A-88B4-DCB2ED92C459}"/>
              </a:ext>
            </a:extLst>
          </p:cNvPr>
          <p:cNvCxnSpPr/>
          <p:nvPr/>
        </p:nvCxnSpPr>
        <p:spPr>
          <a:xfrm flipV="1">
            <a:off x="5893740" y="2325552"/>
            <a:ext cx="0" cy="41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A73EB20-286D-4FB2-AB2A-72D1F6DE097A}"/>
              </a:ext>
            </a:extLst>
          </p:cNvPr>
          <p:cNvCxnSpPr/>
          <p:nvPr/>
        </p:nvCxnSpPr>
        <p:spPr>
          <a:xfrm flipV="1">
            <a:off x="6970065" y="2373177"/>
            <a:ext cx="0" cy="41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9B349B65-3D8F-4DCD-95C6-A3ED5DA2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E17D-7626-4757-BE57-086FB0A3E50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866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3081</Words>
  <Application>Microsoft Office PowerPoint</Application>
  <PresentationFormat>On-screen Show (4:3)</PresentationFormat>
  <Paragraphs>749</Paragraphs>
  <Slides>56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Garamond</vt:lpstr>
      <vt:lpstr>Times New Roman</vt:lpstr>
      <vt:lpstr>Vrinda</vt:lpstr>
      <vt:lpstr>Thème Office</vt:lpstr>
      <vt:lpstr>1_Tema di Office</vt:lpstr>
      <vt:lpstr>Tema di Office</vt:lpstr>
      <vt:lpstr>Examining the Returns to Public Investment in Science</vt:lpstr>
      <vt:lpstr>Outline</vt:lpstr>
      <vt:lpstr>What is a competitive research grant?</vt:lpstr>
      <vt:lpstr>Why should we study competitive research grants?</vt:lpstr>
      <vt:lpstr>Are the research funding policy decisions coherent?</vt:lpstr>
      <vt:lpstr>Is it fruitful to invest in science?</vt:lpstr>
      <vt:lpstr>Is it fruitful to invest in science?</vt:lpstr>
      <vt:lpstr>SciSIP Literature empirical results</vt:lpstr>
      <vt:lpstr>Main methodological challenge</vt:lpstr>
      <vt:lpstr>Possible solutions</vt:lpstr>
      <vt:lpstr>Possible solutions: Diff-in-diffs strategy</vt:lpstr>
      <vt:lpstr>Possible solutions</vt:lpstr>
      <vt:lpstr>Pros and Cons  of the extant studies</vt:lpstr>
      <vt:lpstr>What is a competitive research grant?</vt:lpstr>
      <vt:lpstr>Motivation for studying the application phase </vt:lpstr>
      <vt:lpstr>Negative aspects of applying to a grant</vt:lpstr>
      <vt:lpstr>Negative aspects of applying to a grant</vt:lpstr>
      <vt:lpstr>Positive aspects of applying to a grant</vt:lpstr>
      <vt:lpstr>Funding agencies</vt:lpstr>
      <vt:lpstr>Funding agencies</vt:lpstr>
      <vt:lpstr>Jeremy Berg analysis</vt:lpstr>
      <vt:lpstr>Jeremy Berg analysis</vt:lpstr>
      <vt:lpstr>Summing up:  3 open research questions</vt:lpstr>
      <vt:lpstr>2 papers</vt:lpstr>
      <vt:lpstr>2 papers</vt:lpstr>
      <vt:lpstr>Examining the Returns to  Investment in Science:  A Case Study </vt:lpstr>
      <vt:lpstr>Fundamental question for a funding agency</vt:lpstr>
      <vt:lpstr>Bundling effect</vt:lpstr>
      <vt:lpstr>Focal grant funds VS focal grant output</vt:lpstr>
      <vt:lpstr>Other sources of funds VS focal grant output</vt:lpstr>
      <vt:lpstr>Paper contribution</vt:lpstr>
      <vt:lpstr>Model</vt:lpstr>
      <vt:lpstr>A Case Study: An Elite US University</vt:lpstr>
      <vt:lpstr>Typical lab structure in nanotechnology</vt:lpstr>
      <vt:lpstr>A Case Study: An Elite US University</vt:lpstr>
      <vt:lpstr>Grant bundling:  Share of PIs with n. grants</vt:lpstr>
      <vt:lpstr>Attribution of the research output of a PI to a grant</vt:lpstr>
      <vt:lpstr>Attribution of research outcomes to funding</vt:lpstr>
      <vt:lpstr>PowerPoint Presentation</vt:lpstr>
      <vt:lpstr>PowerPoint Presentation</vt:lpstr>
      <vt:lpstr>Study sample 3796 (PI-Grant)*year observations</vt:lpstr>
      <vt:lpstr>OLS estimations</vt:lpstr>
      <vt:lpstr>IV estimation first stage</vt:lpstr>
      <vt:lpstr>Growth of the funding agencies research budget at  national level from t-2 to t </vt:lpstr>
      <vt:lpstr>IV estimation (first stage)</vt:lpstr>
      <vt:lpstr>IV estimation</vt:lpstr>
      <vt:lpstr>All different estimations</vt:lpstr>
      <vt:lpstr>Rewriting the productivity equation: equivalent specification</vt:lpstr>
      <vt:lpstr>Publication isoquants  (varying share and flow)</vt:lpstr>
      <vt:lpstr>IF isoquants  (varying share and flow)</vt:lpstr>
      <vt:lpstr>Bundling</vt:lpstr>
      <vt:lpstr>A PI with two grants of different size</vt:lpstr>
      <vt:lpstr>A PI with two grants of different size</vt:lpstr>
      <vt:lpstr>A PI with n. grants of equal size</vt:lpstr>
      <vt:lpstr>A PI with n. grants of equal size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Returns to Public  Investment in Science</dc:title>
  <dc:creator>Michele Pezzoni</dc:creator>
  <cp:lastModifiedBy>Visentin Fabiana</cp:lastModifiedBy>
  <cp:revision>184</cp:revision>
  <dcterms:created xsi:type="dcterms:W3CDTF">2017-06-26T14:31:58Z</dcterms:created>
  <dcterms:modified xsi:type="dcterms:W3CDTF">2017-07-06T22:03:17Z</dcterms:modified>
</cp:coreProperties>
</file>