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49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44AEA-090A-49B7-931F-ECA0B71E509B}" type="datetimeFigureOut">
              <a:rPr lang="it-IT" smtClean="0"/>
              <a:t>04/07/2017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570CA-6DAD-467D-A94B-C7DE297A5BD6}" type="slidenum">
              <a:rPr lang="it-IT" smtClean="0"/>
              <a:t>‹#›</a:t>
            </a:fld>
            <a:endParaRPr lang="it-IT"/>
          </a:p>
        </p:txBody>
      </p:sp>
    </p:spTree>
    <p:extLst>
      <p:ext uri="{BB962C8B-B14F-4D97-AF65-F5344CB8AC3E}">
        <p14:creationId xmlns:p14="http://schemas.microsoft.com/office/powerpoint/2010/main" val="369888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22462B6-5C9A-4645-AE0B-25D1EDA60A4D}" type="datetimeFigureOut">
              <a:rPr lang="it-IT" smtClean="0"/>
              <a:t>04/07/2017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89247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2462B6-5C9A-4645-AE0B-25D1EDA60A4D}" type="datetimeFigureOut">
              <a:rPr lang="it-IT" smtClean="0"/>
              <a:t>04/07/2017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220119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2462B6-5C9A-4645-AE0B-25D1EDA60A4D}" type="datetimeFigureOut">
              <a:rPr lang="it-IT" smtClean="0"/>
              <a:t>04/07/2017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402374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1" name="Immagine 15"/>
          <p:cNvPicPr>
            <a:picLocks noChangeAspect="1"/>
          </p:cNvPicPr>
          <p:nvPr userDrawn="1"/>
        </p:nvPicPr>
        <p:blipFill>
          <a:blip r:embed="rId2"/>
          <a:stretch>
            <a:fillRect/>
          </a:stretch>
        </p:blipFill>
        <p:spPr>
          <a:xfrm>
            <a:off x="-2" y="518"/>
            <a:ext cx="12192002" cy="6865212"/>
          </a:xfrm>
          <a:prstGeom prst="rect">
            <a:avLst/>
          </a:prstGeom>
        </p:spPr>
      </p:pic>
      <p:sp>
        <p:nvSpPr>
          <p:cNvPr id="12" name="CasellaDiTesto 10"/>
          <p:cNvSpPr txBox="1"/>
          <p:nvPr userDrawn="1"/>
        </p:nvSpPr>
        <p:spPr>
          <a:xfrm>
            <a:off x="6568225" y="6240463"/>
            <a:ext cx="5357612" cy="461665"/>
          </a:xfrm>
          <a:prstGeom prst="rect">
            <a:avLst/>
          </a:prstGeom>
          <a:noFill/>
        </p:spPr>
        <p:txBody>
          <a:bodyPr wrap="square" rtlCol="0">
            <a:spAutoFit/>
          </a:bodyPr>
          <a:lstStyle/>
          <a:p>
            <a:pPr algn="ctr"/>
            <a:r>
              <a:rPr lang="it-IT" sz="1200" dirty="0" smtClean="0">
                <a:solidFill>
                  <a:schemeClr val="accent5">
                    <a:lumMod val="75000"/>
                  </a:schemeClr>
                </a:solidFill>
                <a:latin typeface="Constantia" panose="02030602050306030303" pitchFamily="18" charset="0"/>
              </a:rPr>
              <a:t>Francesco Quatraro, </a:t>
            </a:r>
            <a:r>
              <a:rPr lang="it-IT" sz="1200" i="1" dirty="0" smtClean="0">
                <a:solidFill>
                  <a:schemeClr val="accent5">
                    <a:lumMod val="75000"/>
                  </a:schemeClr>
                </a:solidFill>
                <a:latin typeface="Constantia" panose="02030602050306030303" pitchFamily="18" charset="0"/>
              </a:rPr>
              <a:t>Smart Specialization Strategies</a:t>
            </a:r>
            <a:endParaRPr lang="it-IT" sz="1200" i="1" baseline="0" dirty="0" smtClean="0">
              <a:solidFill>
                <a:schemeClr val="accent5">
                  <a:lumMod val="75000"/>
                </a:schemeClr>
              </a:solidFill>
              <a:latin typeface="Constantia" panose="02030602050306030303" pitchFamily="18" charset="0"/>
            </a:endParaRPr>
          </a:p>
          <a:p>
            <a:pPr algn="ctr"/>
            <a:r>
              <a:rPr lang="it-IT" sz="1200" i="0" dirty="0" smtClean="0">
                <a:solidFill>
                  <a:schemeClr val="accent5">
                    <a:lumMod val="75000"/>
                  </a:schemeClr>
                </a:solidFill>
                <a:latin typeface="Constantia" panose="02030602050306030303" pitchFamily="18" charset="0"/>
              </a:rPr>
              <a:t>KID</a:t>
            </a:r>
            <a:r>
              <a:rPr lang="it-IT" sz="1200" i="0" baseline="0" dirty="0" smtClean="0">
                <a:solidFill>
                  <a:schemeClr val="accent5">
                    <a:lumMod val="75000"/>
                  </a:schemeClr>
                </a:solidFill>
                <a:latin typeface="Constantia" panose="02030602050306030303" pitchFamily="18" charset="0"/>
              </a:rPr>
              <a:t> Summer School, Nice, July 2017</a:t>
            </a:r>
            <a:endParaRPr lang="it-IT" sz="1200" i="0" dirty="0" smtClean="0">
              <a:solidFill>
                <a:schemeClr val="accent5">
                  <a:lumMod val="75000"/>
                </a:schemeClr>
              </a:solidFill>
              <a:latin typeface="Constantia" panose="02030602050306030303" pitchFamily="18" charset="0"/>
            </a:endParaRPr>
          </a:p>
        </p:txBody>
      </p:sp>
      <p:sp>
        <p:nvSpPr>
          <p:cNvPr id="2" name="Titolo 1"/>
          <p:cNvSpPr>
            <a:spLocks noGrp="1"/>
          </p:cNvSpPr>
          <p:nvPr>
            <p:ph type="title"/>
          </p:nvPr>
        </p:nvSpPr>
        <p:spPr>
          <a:xfrm>
            <a:off x="838200" y="207278"/>
            <a:ext cx="10515600" cy="1325563"/>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838200" y="1656892"/>
            <a:ext cx="10515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2462B6-5C9A-4645-AE0B-25D1EDA60A4D}" type="datetimeFigureOut">
              <a:rPr lang="it-IT" smtClean="0"/>
              <a:t>04/07/2017</a:t>
            </a:fld>
            <a:endParaRPr lang="it-IT"/>
          </a:p>
        </p:txBody>
      </p:sp>
    </p:spTree>
    <p:extLst>
      <p:ext uri="{BB962C8B-B14F-4D97-AF65-F5344CB8AC3E}">
        <p14:creationId xmlns:p14="http://schemas.microsoft.com/office/powerpoint/2010/main" val="176460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22462B6-5C9A-4645-AE0B-25D1EDA60A4D}" type="datetimeFigureOut">
              <a:rPr lang="it-IT" smtClean="0"/>
              <a:t>04/07/2017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33520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22462B6-5C9A-4645-AE0B-25D1EDA60A4D}" type="datetimeFigureOut">
              <a:rPr lang="it-IT" smtClean="0"/>
              <a:t>04/07/2017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150222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22462B6-5C9A-4645-AE0B-25D1EDA60A4D}" type="datetimeFigureOut">
              <a:rPr lang="it-IT" smtClean="0"/>
              <a:t>04/07/2017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379368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22462B6-5C9A-4645-AE0B-25D1EDA60A4D}" type="datetimeFigureOut">
              <a:rPr lang="it-IT" smtClean="0"/>
              <a:t>04/07/2017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255978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2462B6-5C9A-4645-AE0B-25D1EDA60A4D}" type="datetimeFigureOut">
              <a:rPr lang="it-IT" smtClean="0"/>
              <a:t>04/07/2017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181205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2462B6-5C9A-4645-AE0B-25D1EDA60A4D}" type="datetimeFigureOut">
              <a:rPr lang="it-IT" smtClean="0"/>
              <a:t>04/07/2017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255845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2462B6-5C9A-4645-AE0B-25D1EDA60A4D}" type="datetimeFigureOut">
              <a:rPr lang="it-IT" smtClean="0"/>
              <a:t>04/07/2017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056B25A-F670-4BB2-9C9C-F94519F00E36}" type="slidenum">
              <a:rPr lang="it-IT" smtClean="0"/>
              <a:t>‹#›</a:t>
            </a:fld>
            <a:endParaRPr lang="it-IT"/>
          </a:p>
        </p:txBody>
      </p:sp>
    </p:spTree>
    <p:extLst>
      <p:ext uri="{BB962C8B-B14F-4D97-AF65-F5344CB8AC3E}">
        <p14:creationId xmlns:p14="http://schemas.microsoft.com/office/powerpoint/2010/main" val="214187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462B6-5C9A-4645-AE0B-25D1EDA60A4D}" type="datetimeFigureOut">
              <a:rPr lang="it-IT" smtClean="0"/>
              <a:t>04/07/2017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6B25A-F670-4BB2-9C9C-F94519F00E36}" type="slidenum">
              <a:rPr lang="it-IT" smtClean="0"/>
              <a:t>‹#›</a:t>
            </a:fld>
            <a:endParaRPr lang="it-IT"/>
          </a:p>
        </p:txBody>
      </p:sp>
    </p:spTree>
    <p:extLst>
      <p:ext uri="{BB962C8B-B14F-4D97-AF65-F5344CB8AC3E}">
        <p14:creationId xmlns:p14="http://schemas.microsoft.com/office/powerpoint/2010/main" val="2263262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p:txBody>
          <a:bodyPr>
            <a:noAutofit/>
          </a:bodyPr>
          <a:lstStyle/>
          <a:p>
            <a:pPr algn="r"/>
            <a:r>
              <a:rPr lang="en-US" sz="4400" dirty="0" smtClean="0">
                <a:latin typeface="Constantia" panose="02030602050306030303" pitchFamily="18" charset="0"/>
              </a:rPr>
              <a:t>Smart </a:t>
            </a:r>
            <a:r>
              <a:rPr lang="en-US" sz="4400" dirty="0">
                <a:latin typeface="Constantia" panose="02030602050306030303" pitchFamily="18" charset="0"/>
              </a:rPr>
              <a:t>specialization strategies, technological change and </a:t>
            </a:r>
            <a:r>
              <a:rPr lang="en-US" sz="4400" dirty="0" smtClean="0">
                <a:latin typeface="Constantia" panose="02030602050306030303" pitchFamily="18" charset="0"/>
              </a:rPr>
              <a:t>sustainability</a:t>
            </a:r>
            <a:endParaRPr lang="it-IT" sz="3600" i="1" dirty="0">
              <a:latin typeface="Constantia" panose="02030602050306030303" pitchFamily="18" charset="0"/>
            </a:endParaRPr>
          </a:p>
        </p:txBody>
      </p:sp>
      <p:sp>
        <p:nvSpPr>
          <p:cNvPr id="3" name="Sottotitolo 2"/>
          <p:cNvSpPr>
            <a:spLocks noGrp="1"/>
          </p:cNvSpPr>
          <p:nvPr>
            <p:ph type="subTitle" idx="1"/>
          </p:nvPr>
        </p:nvSpPr>
        <p:spPr/>
        <p:txBody>
          <a:bodyPr>
            <a:normAutofit lnSpcReduction="10000"/>
          </a:bodyPr>
          <a:lstStyle/>
          <a:p>
            <a:endParaRPr lang="it-IT" dirty="0" smtClean="0">
              <a:latin typeface="Constantia" panose="02030602050306030303" pitchFamily="18" charset="0"/>
            </a:endParaRPr>
          </a:p>
          <a:p>
            <a:r>
              <a:rPr lang="it-IT" dirty="0" smtClean="0">
                <a:latin typeface="Constantia" panose="02030602050306030303" pitchFamily="18" charset="0"/>
              </a:rPr>
              <a:t>Francesco Quatraro </a:t>
            </a:r>
          </a:p>
          <a:p>
            <a:r>
              <a:rPr lang="it-IT" sz="2000" dirty="0" smtClean="0">
                <a:latin typeface="Constantia" panose="02030602050306030303" pitchFamily="18" charset="0"/>
              </a:rPr>
              <a:t>Department of Economics and Statistics Cognetti de Martiis, University of Torino</a:t>
            </a:r>
          </a:p>
          <a:p>
            <a:r>
              <a:rPr lang="it-IT" sz="2000" dirty="0" smtClean="0">
                <a:latin typeface="Constantia" panose="02030602050306030303" pitchFamily="18" charset="0"/>
              </a:rPr>
              <a:t>Collegio Carlo Alberto, Torino</a:t>
            </a:r>
            <a:endParaRPr lang="it-IT" dirty="0">
              <a:latin typeface="Constantia" panose="02030602050306030303" pitchFamily="18" charset="0"/>
            </a:endParaRPr>
          </a:p>
        </p:txBody>
      </p:sp>
    </p:spTree>
    <p:extLst>
      <p:ext uri="{BB962C8B-B14F-4D97-AF65-F5344CB8AC3E}">
        <p14:creationId xmlns:p14="http://schemas.microsoft.com/office/powerpoint/2010/main" val="1063388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GPTs</a:t>
            </a:r>
            <a:r>
              <a:rPr lang="fr-FR" dirty="0" smtClean="0"/>
              <a:t> and </a:t>
            </a:r>
            <a:r>
              <a:rPr lang="fr-FR" dirty="0" err="1" smtClean="0"/>
              <a:t>regional</a:t>
            </a:r>
            <a:r>
              <a:rPr lang="fr-FR" dirty="0" smtClean="0"/>
              <a:t> </a:t>
            </a:r>
            <a:r>
              <a:rPr lang="fr-FR" dirty="0" err="1" smtClean="0"/>
              <a:t>branching</a:t>
            </a:r>
            <a:endParaRPr lang="fr-FR" dirty="0"/>
          </a:p>
        </p:txBody>
      </p:sp>
      <p:sp>
        <p:nvSpPr>
          <p:cNvPr id="3" name="Content Placeholder 2"/>
          <p:cNvSpPr>
            <a:spLocks noGrp="1"/>
          </p:cNvSpPr>
          <p:nvPr>
            <p:ph idx="1"/>
          </p:nvPr>
        </p:nvSpPr>
        <p:spPr/>
        <p:txBody>
          <a:bodyPr>
            <a:normAutofit fontScale="92500" lnSpcReduction="10000"/>
          </a:bodyPr>
          <a:lstStyle/>
          <a:p>
            <a:r>
              <a:rPr lang="en-GB" dirty="0"/>
              <a:t>GPTs </a:t>
            </a:r>
            <a:r>
              <a:rPr lang="en-GB" dirty="0" smtClean="0"/>
              <a:t>play an important</a:t>
            </a:r>
            <a:r>
              <a:rPr lang="en-GB" dirty="0"/>
              <a:t>, though hitherto unrecognized, function in the technological transition that recombinant innovations drive at the regional level through branching processes (van den Bergh 2008; </a:t>
            </a:r>
            <a:r>
              <a:rPr lang="en-GB" dirty="0" err="1"/>
              <a:t>Frenken</a:t>
            </a:r>
            <a:r>
              <a:rPr lang="en-GB" dirty="0"/>
              <a:t>, </a:t>
            </a:r>
            <a:r>
              <a:rPr lang="en-GB" dirty="0" err="1"/>
              <a:t>Izquierdo</a:t>
            </a:r>
            <a:r>
              <a:rPr lang="en-GB" dirty="0"/>
              <a:t>, and </a:t>
            </a:r>
            <a:r>
              <a:rPr lang="en-GB" dirty="0" err="1"/>
              <a:t>Zeppini</a:t>
            </a:r>
            <a:r>
              <a:rPr lang="en-GB" dirty="0"/>
              <a:t> </a:t>
            </a:r>
            <a:r>
              <a:rPr lang="en-GB" dirty="0" smtClean="0"/>
              <a:t>2012)</a:t>
            </a:r>
          </a:p>
          <a:p>
            <a:r>
              <a:rPr lang="en-GB" dirty="0" smtClean="0"/>
              <a:t>by </a:t>
            </a:r>
            <a:r>
              <a:rPr lang="en-GB" dirty="0"/>
              <a:t>moving the general technological frontier of the region ahead, GPT inventions may attenuate the limits </a:t>
            </a:r>
            <a:r>
              <a:rPr lang="en-GB" dirty="0" smtClean="0"/>
              <a:t>that </a:t>
            </a:r>
            <a:r>
              <a:rPr lang="en-GB" dirty="0"/>
              <a:t>its ruling technological paradigm previously imposed on the combinatory process of existing ideas (Olson and Frey 2002</a:t>
            </a:r>
            <a:r>
              <a:rPr lang="en-GB" dirty="0" smtClean="0"/>
              <a:t>)</a:t>
            </a:r>
          </a:p>
          <a:p>
            <a:r>
              <a:rPr lang="en-GB" dirty="0"/>
              <a:t>These are innovations of a </a:t>
            </a:r>
            <a:r>
              <a:rPr lang="en-GB" i="1" dirty="0"/>
              <a:t>really </a:t>
            </a:r>
            <a:r>
              <a:rPr lang="en-GB" dirty="0"/>
              <a:t>recombinant nature, rather than softer </a:t>
            </a:r>
            <a:r>
              <a:rPr lang="en-GB" i="1" dirty="0"/>
              <a:t>branching innovations</a:t>
            </a:r>
            <a:r>
              <a:rPr lang="en-GB" dirty="0"/>
              <a:t> occurring when the recombination takes place along a certain (and related) technological </a:t>
            </a:r>
            <a:r>
              <a:rPr lang="en-GB" dirty="0" smtClean="0"/>
              <a:t>path: they’re expected to make </a:t>
            </a:r>
            <a:r>
              <a:rPr lang="en-GB" dirty="0"/>
              <a:t>the role of technological relatedness less binding for regional branching</a:t>
            </a:r>
            <a:endParaRPr lang="fr-FR" dirty="0"/>
          </a:p>
        </p:txBody>
      </p:sp>
    </p:spTree>
    <p:extLst>
      <p:ext uri="{BB962C8B-B14F-4D97-AF65-F5344CB8AC3E}">
        <p14:creationId xmlns:p14="http://schemas.microsoft.com/office/powerpoint/2010/main" val="299223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Back to </a:t>
            </a:r>
            <a:r>
              <a:rPr lang="fr-FR" dirty="0" err="1" smtClean="0"/>
              <a:t>policy</a:t>
            </a:r>
            <a:endParaRPr lang="fr-FR" dirty="0"/>
          </a:p>
        </p:txBody>
      </p:sp>
      <p:sp>
        <p:nvSpPr>
          <p:cNvPr id="3" name="Content Placeholder 2"/>
          <p:cNvSpPr>
            <a:spLocks noGrp="1"/>
          </p:cNvSpPr>
          <p:nvPr>
            <p:ph idx="1"/>
          </p:nvPr>
        </p:nvSpPr>
        <p:spPr/>
        <p:txBody>
          <a:bodyPr/>
          <a:lstStyle/>
          <a:p>
            <a:r>
              <a:rPr lang="fr-FR" dirty="0" smtClean="0"/>
              <a:t>The importance of </a:t>
            </a:r>
            <a:r>
              <a:rPr lang="fr-FR" dirty="0" err="1" smtClean="0"/>
              <a:t>GPTs</a:t>
            </a:r>
            <a:r>
              <a:rPr lang="fr-FR" dirty="0" smtClean="0"/>
              <a:t> </a:t>
            </a:r>
            <a:r>
              <a:rPr lang="fr-FR" dirty="0" err="1" smtClean="0"/>
              <a:t>brings</a:t>
            </a:r>
            <a:r>
              <a:rPr lang="fr-FR" dirty="0" smtClean="0"/>
              <a:t> </a:t>
            </a:r>
            <a:r>
              <a:rPr lang="fr-FR" dirty="0" err="1" smtClean="0"/>
              <a:t>key</a:t>
            </a:r>
            <a:r>
              <a:rPr lang="fr-FR" dirty="0" smtClean="0"/>
              <a:t> </a:t>
            </a:r>
            <a:r>
              <a:rPr lang="fr-FR" dirty="0" err="1" smtClean="0"/>
              <a:t>enabling</a:t>
            </a:r>
            <a:r>
              <a:rPr lang="fr-FR" dirty="0" smtClean="0"/>
              <a:t> technologies (</a:t>
            </a:r>
            <a:r>
              <a:rPr lang="fr-FR" dirty="0" err="1" smtClean="0"/>
              <a:t>KETs</a:t>
            </a:r>
            <a:r>
              <a:rPr lang="fr-FR" dirty="0" smtClean="0"/>
              <a:t>) </a:t>
            </a:r>
            <a:r>
              <a:rPr lang="fr-FR" dirty="0" err="1" smtClean="0"/>
              <a:t>at</a:t>
            </a:r>
            <a:r>
              <a:rPr lang="fr-FR" dirty="0" smtClean="0"/>
              <a:t> the centre of the </a:t>
            </a:r>
            <a:r>
              <a:rPr lang="fr-FR" dirty="0" err="1" smtClean="0"/>
              <a:t>scene</a:t>
            </a:r>
            <a:endParaRPr lang="fr-FR" dirty="0" smtClean="0"/>
          </a:p>
          <a:p>
            <a:endParaRPr lang="fr-FR" dirty="0"/>
          </a:p>
          <a:p>
            <a:endParaRPr lang="fr-FR"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678" t="19333" r="20857" b="26857"/>
          <a:stretch/>
        </p:blipFill>
        <p:spPr bwMode="auto">
          <a:xfrm>
            <a:off x="3265716" y="2476503"/>
            <a:ext cx="6447128" cy="34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6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Key </a:t>
            </a:r>
            <a:r>
              <a:rPr lang="fr-FR" dirty="0" err="1" smtClean="0"/>
              <a:t>Enabling</a:t>
            </a:r>
            <a:r>
              <a:rPr lang="fr-FR" dirty="0" smtClean="0"/>
              <a:t> Technologies and S3</a:t>
            </a:r>
            <a:endParaRPr lang="fr-FR" dirty="0"/>
          </a:p>
        </p:txBody>
      </p:sp>
      <p:sp>
        <p:nvSpPr>
          <p:cNvPr id="3" name="Content Placeholder 2"/>
          <p:cNvSpPr>
            <a:spLocks noGrp="1"/>
          </p:cNvSpPr>
          <p:nvPr>
            <p:ph idx="1"/>
          </p:nvPr>
        </p:nvSpPr>
        <p:spPr/>
        <p:txBody>
          <a:bodyPr>
            <a:normAutofit lnSpcReduction="10000"/>
          </a:bodyPr>
          <a:lstStyle/>
          <a:p>
            <a:r>
              <a:rPr lang="en-GB" dirty="0"/>
              <a:t>The six KETs identified by the EC—</a:t>
            </a:r>
            <a:r>
              <a:rPr lang="en-GB" i="1" dirty="0"/>
              <a:t>industrial biotechnology</a:t>
            </a:r>
            <a:r>
              <a:rPr lang="en-GB" dirty="0"/>
              <a:t>, </a:t>
            </a:r>
            <a:r>
              <a:rPr lang="en-GB" i="1" dirty="0"/>
              <a:t>nanotechnology</a:t>
            </a:r>
            <a:r>
              <a:rPr lang="en-GB" dirty="0"/>
              <a:t>, </a:t>
            </a:r>
            <a:r>
              <a:rPr lang="en-GB" i="1" dirty="0"/>
              <a:t>micro- and </a:t>
            </a:r>
            <a:r>
              <a:rPr lang="en-GB" i="1" dirty="0" err="1"/>
              <a:t>nanoelectronics</a:t>
            </a:r>
            <a:r>
              <a:rPr lang="en-GB" dirty="0"/>
              <a:t>, </a:t>
            </a:r>
            <a:r>
              <a:rPr lang="en-GB" i="1" dirty="0"/>
              <a:t>photonics</a:t>
            </a:r>
            <a:r>
              <a:rPr lang="en-GB" dirty="0"/>
              <a:t>, </a:t>
            </a:r>
            <a:r>
              <a:rPr lang="en-GB" i="1" dirty="0"/>
              <a:t>advanced materials</a:t>
            </a:r>
            <a:r>
              <a:rPr lang="en-GB" dirty="0"/>
              <a:t>, and </a:t>
            </a:r>
            <a:r>
              <a:rPr lang="en-GB" i="1" dirty="0"/>
              <a:t>advanced manufacturing technologies</a:t>
            </a:r>
            <a:r>
              <a:rPr lang="en-GB" dirty="0"/>
              <a:t>—represent a new generation of GPTs acting as building blocks for a wide array of products and industrial processes in today’s economies (EC 2011</a:t>
            </a:r>
            <a:r>
              <a:rPr lang="en-GB" dirty="0" smtClean="0"/>
              <a:t>).</a:t>
            </a:r>
          </a:p>
          <a:p>
            <a:r>
              <a:rPr lang="en-GB" dirty="0"/>
              <a:t>Foray, David, and Hall (2009) point </a:t>
            </a:r>
            <a:r>
              <a:rPr lang="en-GB" dirty="0" smtClean="0"/>
              <a:t>out that </a:t>
            </a:r>
            <a:r>
              <a:rPr lang="en-GB" dirty="0"/>
              <a:t>regions differ in their capacity to develop GPTs. In the original formulation of the concept, this fact was not deemed problematic</a:t>
            </a:r>
            <a:r>
              <a:rPr lang="en-GB" dirty="0" smtClean="0"/>
              <a:t>.</a:t>
            </a:r>
          </a:p>
          <a:p>
            <a:r>
              <a:rPr lang="en-GB" dirty="0" smtClean="0"/>
              <a:t>a </a:t>
            </a:r>
            <a:r>
              <a:rPr lang="en-GB" dirty="0"/>
              <a:t>focal region does not branch its activities in isolation from other </a:t>
            </a:r>
            <a:r>
              <a:rPr lang="en-GB" dirty="0" smtClean="0"/>
              <a:t>regions: </a:t>
            </a:r>
            <a:r>
              <a:rPr lang="en-GB" dirty="0"/>
              <a:t>Cross-regional </a:t>
            </a:r>
            <a:r>
              <a:rPr lang="en-GB" dirty="0" err="1"/>
              <a:t>spillovers</a:t>
            </a:r>
            <a:r>
              <a:rPr lang="en-GB" dirty="0"/>
              <a:t> may concern, above all, KETs, especially if we consider the explicit nature of their knowledge base</a:t>
            </a:r>
            <a:endParaRPr lang="fr-FR" dirty="0"/>
          </a:p>
        </p:txBody>
      </p:sp>
    </p:spTree>
    <p:extLst>
      <p:ext uri="{BB962C8B-B14F-4D97-AF65-F5344CB8AC3E}">
        <p14:creationId xmlns:p14="http://schemas.microsoft.com/office/powerpoint/2010/main" val="37161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An </a:t>
            </a:r>
            <a:r>
              <a:rPr lang="fr-FR" dirty="0" err="1" smtClean="0"/>
              <a:t>empirical</a:t>
            </a:r>
            <a:r>
              <a:rPr lang="fr-FR" dirty="0" smtClean="0"/>
              <a:t> application</a:t>
            </a:r>
            <a:endParaRPr lang="fr-FR" dirty="0"/>
          </a:p>
        </p:txBody>
      </p:sp>
      <p:sp>
        <p:nvSpPr>
          <p:cNvPr id="3" name="Content Placeholder 2"/>
          <p:cNvSpPr>
            <a:spLocks noGrp="1"/>
          </p:cNvSpPr>
          <p:nvPr>
            <p:ph idx="1"/>
          </p:nvPr>
        </p:nvSpPr>
        <p:spPr/>
        <p:txBody>
          <a:bodyPr/>
          <a:lstStyle/>
          <a:p>
            <a:r>
              <a:rPr lang="fr-FR" dirty="0" err="1" smtClean="0"/>
              <a:t>Montresor</a:t>
            </a:r>
            <a:r>
              <a:rPr lang="fr-FR" dirty="0" smtClean="0"/>
              <a:t>, S. and Quatraro, F. (2017). </a:t>
            </a:r>
            <a:r>
              <a:rPr lang="en-US" dirty="0"/>
              <a:t>Regional Branching and Key Enabling Technologies: Evidence from European Patent </a:t>
            </a:r>
            <a:r>
              <a:rPr lang="en-US" dirty="0" smtClean="0"/>
              <a:t>Data. </a:t>
            </a:r>
            <a:r>
              <a:rPr lang="en-US" i="1" dirty="0" smtClean="0"/>
              <a:t>Economic Geography</a:t>
            </a:r>
            <a:r>
              <a:rPr lang="en-US" dirty="0" smtClean="0"/>
              <a:t>, forthcoming.</a:t>
            </a:r>
          </a:p>
          <a:p>
            <a:r>
              <a:rPr lang="en-GB" dirty="0"/>
              <a:t>regional patent and economic data from a thirty-year panel (1980–2010) of twenty-six European </a:t>
            </a:r>
            <a:r>
              <a:rPr lang="en-GB" dirty="0" smtClean="0"/>
              <a:t>countries</a:t>
            </a:r>
          </a:p>
          <a:p>
            <a:r>
              <a:rPr lang="en-GB" dirty="0"/>
              <a:t>NUTS2 </a:t>
            </a:r>
            <a:r>
              <a:rPr lang="en-GB" dirty="0" smtClean="0"/>
              <a:t>level data </a:t>
            </a:r>
            <a:r>
              <a:rPr lang="en-GB" dirty="0"/>
              <a:t>drawn from the Organization for Economic Cooperation and Development (OECD) </a:t>
            </a:r>
            <a:r>
              <a:rPr lang="en-GB" dirty="0" err="1"/>
              <a:t>Reg</a:t>
            </a:r>
            <a:r>
              <a:rPr lang="en-GB" dirty="0"/>
              <a:t> Pat </a:t>
            </a:r>
            <a:endParaRPr lang="en-GB" dirty="0" smtClean="0"/>
          </a:p>
          <a:p>
            <a:r>
              <a:rPr lang="en-GB" dirty="0"/>
              <a:t>European Regional Database maintained by Cambridge Econometrics</a:t>
            </a:r>
            <a:endParaRPr lang="fr-F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775" y="1713132"/>
            <a:ext cx="755237"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30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Data</a:t>
            </a:r>
            <a:endParaRPr lang="fr-FR" dirty="0"/>
          </a:p>
        </p:txBody>
      </p:sp>
      <p:sp>
        <p:nvSpPr>
          <p:cNvPr id="3" name="Content Placeholder 2"/>
          <p:cNvSpPr>
            <a:spLocks noGrp="1"/>
          </p:cNvSpPr>
          <p:nvPr>
            <p:ph idx="1"/>
          </p:nvPr>
        </p:nvSpPr>
        <p:spPr/>
        <p:txBody>
          <a:bodyPr/>
          <a:lstStyle/>
          <a:p>
            <a:r>
              <a:rPr lang="en-GB" dirty="0"/>
              <a:t>patent data were first of all used to proxy the region’s capacity to branch into new technologies by looking at its technological </a:t>
            </a:r>
            <a:r>
              <a:rPr lang="en-GB" dirty="0" smtClean="0"/>
              <a:t>specializations</a:t>
            </a:r>
          </a:p>
          <a:p>
            <a:r>
              <a:rPr lang="en-GB" dirty="0"/>
              <a:t>patent data were also used to identify the presence of KETs’ knowledge in the regions and investigate their role in regional </a:t>
            </a:r>
            <a:r>
              <a:rPr lang="en-GB" dirty="0" smtClean="0"/>
              <a:t>branching</a:t>
            </a:r>
          </a:p>
          <a:p>
            <a:r>
              <a:rPr lang="en-GB" dirty="0"/>
              <a:t>Finally, patent data were also used to measure the technological relatedness between the new and the existing technologies, and other technological determinants of regional branching</a:t>
            </a:r>
            <a:r>
              <a:rPr lang="en-GB" dirty="0" smtClean="0"/>
              <a:t> </a:t>
            </a:r>
            <a:endParaRPr lang="fr-FR" dirty="0"/>
          </a:p>
        </p:txBody>
      </p:sp>
    </p:spTree>
    <p:extLst>
      <p:ext uri="{BB962C8B-B14F-4D97-AF65-F5344CB8AC3E}">
        <p14:creationId xmlns:p14="http://schemas.microsoft.com/office/powerpoint/2010/main" val="138885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How to proxy </a:t>
            </a:r>
            <a:r>
              <a:rPr lang="fr-FR" dirty="0" err="1" smtClean="0"/>
              <a:t>regional</a:t>
            </a:r>
            <a:r>
              <a:rPr lang="fr-FR" dirty="0" smtClean="0"/>
              <a:t> </a:t>
            </a:r>
            <a:r>
              <a:rPr lang="fr-FR" dirty="0" err="1" smtClean="0"/>
              <a:t>branching</a:t>
            </a:r>
            <a:r>
              <a:rPr lang="fr-FR" dirty="0" smtClean="0"/>
              <a:t>?</a:t>
            </a:r>
            <a:endParaRPr lang="fr-FR" dirty="0"/>
          </a:p>
        </p:txBody>
      </p:sp>
      <p:sp>
        <p:nvSpPr>
          <p:cNvPr id="3" name="Content Placeholder 2"/>
          <p:cNvSpPr>
            <a:spLocks noGrp="1"/>
          </p:cNvSpPr>
          <p:nvPr>
            <p:ph idx="1"/>
          </p:nvPr>
        </p:nvSpPr>
        <p:spPr/>
        <p:txBody>
          <a:bodyPr/>
          <a:lstStyle/>
          <a:p>
            <a:r>
              <a:rPr lang="fr-FR" dirty="0" smtClean="0"/>
              <a:t>The </a:t>
            </a:r>
            <a:r>
              <a:rPr lang="en-GB" dirty="0"/>
              <a:t>focal dependent variable was built by looking at region </a:t>
            </a:r>
            <a:r>
              <a:rPr lang="en-GB" i="1" dirty="0"/>
              <a:t>i</a:t>
            </a:r>
            <a:r>
              <a:rPr lang="en-GB" dirty="0"/>
              <a:t>’s acquisition of a new technological specialization </a:t>
            </a:r>
            <a:r>
              <a:rPr lang="en-GB" i="1" dirty="0"/>
              <a:t>s</a:t>
            </a:r>
            <a:r>
              <a:rPr lang="en-GB" dirty="0"/>
              <a:t> at time </a:t>
            </a:r>
            <a:r>
              <a:rPr lang="en-GB" i="1" dirty="0" smtClean="0"/>
              <a:t>t</a:t>
            </a:r>
          </a:p>
          <a:p>
            <a:r>
              <a:rPr lang="en-GB" dirty="0" smtClean="0"/>
              <a:t>Revealed Technology Advantage:</a:t>
            </a:r>
          </a:p>
          <a:p>
            <a:endParaRPr lang="en-GB" dirty="0"/>
          </a:p>
          <a:p>
            <a:endParaRPr lang="en-GB" dirty="0" smtClean="0"/>
          </a:p>
          <a:p>
            <a:endParaRPr lang="en-GB" dirty="0" smtClean="0"/>
          </a:p>
          <a:p>
            <a:r>
              <a:rPr lang="en-GB" dirty="0"/>
              <a:t>Let </a:t>
            </a:r>
            <a:r>
              <a:rPr lang="en-GB" i="1" dirty="0" err="1"/>
              <a:t>New_RTA</a:t>
            </a:r>
            <a:r>
              <a:rPr lang="en-GB" i="1" baseline="-25000" dirty="0" err="1"/>
              <a:t>ist</a:t>
            </a:r>
            <a:r>
              <a:rPr lang="en-GB" dirty="0"/>
              <a:t> = 1 </a:t>
            </a:r>
            <a:r>
              <a:rPr lang="en-GB" i="1" dirty="0"/>
              <a:t>if </a:t>
            </a:r>
            <a:r>
              <a:rPr lang="en-GB" i="1" dirty="0" err="1"/>
              <a:t>RTA</a:t>
            </a:r>
            <a:r>
              <a:rPr lang="en-GB" i="1" baseline="-25000" dirty="0" err="1"/>
              <a:t>ist</a:t>
            </a:r>
            <a:r>
              <a:rPr lang="en-GB" dirty="0"/>
              <a:t> &gt; 1 and 0 &lt; </a:t>
            </a:r>
            <a:r>
              <a:rPr lang="en-GB" i="1" dirty="0" err="1"/>
              <a:t>RTA</a:t>
            </a:r>
            <a:r>
              <a:rPr lang="en-GB" i="1" baseline="-25000" dirty="0" err="1"/>
              <a:t>ist</a:t>
            </a:r>
            <a:r>
              <a:rPr lang="en-GB" i="1" baseline="-25000" dirty="0"/>
              <a:t>-k</a:t>
            </a:r>
            <a:r>
              <a:rPr lang="en-GB" dirty="0"/>
              <a:t> &lt; 1; 0, otherwise</a:t>
            </a:r>
            <a:endParaRPr lang="fr-FR" dirty="0"/>
          </a:p>
          <a:p>
            <a:endParaRPr lang="en-GB"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516" r="26650"/>
          <a:stretch/>
        </p:blipFill>
        <p:spPr bwMode="auto">
          <a:xfrm>
            <a:off x="1175654" y="3126238"/>
            <a:ext cx="3996656" cy="16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66" r="31667" b="17806"/>
          <a:stretch/>
        </p:blipFill>
        <p:spPr bwMode="auto">
          <a:xfrm>
            <a:off x="1137545" y="5243510"/>
            <a:ext cx="3136097" cy="6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75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fade">
                                      <p:cBhvr>
                                        <p:cTn id="35" dur="1000"/>
                                        <p:tgtEl>
                                          <p:spTgt spid="4099"/>
                                        </p:tgtEl>
                                      </p:cBhvr>
                                    </p:animEffect>
                                    <p:anim calcmode="lin" valueType="num">
                                      <p:cBhvr>
                                        <p:cTn id="36" dur="1000" fill="hold"/>
                                        <p:tgtEl>
                                          <p:spTgt spid="4099"/>
                                        </p:tgtEl>
                                        <p:attrNameLst>
                                          <p:attrName>ppt_x</p:attrName>
                                        </p:attrNameLst>
                                      </p:cBhvr>
                                      <p:tavLst>
                                        <p:tav tm="0">
                                          <p:val>
                                            <p:strVal val="#ppt_x"/>
                                          </p:val>
                                        </p:tav>
                                        <p:tav tm="100000">
                                          <p:val>
                                            <p:strVal val="#ppt_x"/>
                                          </p:val>
                                        </p:tav>
                                      </p:tavLst>
                                    </p:anim>
                                    <p:anim calcmode="lin" valueType="num">
                                      <p:cBhvr>
                                        <p:cTn id="37"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How to proxy ‘</a:t>
            </a:r>
            <a:r>
              <a:rPr lang="fr-FR" dirty="0" err="1" smtClean="0"/>
              <a:t>smartness</a:t>
            </a:r>
            <a:r>
              <a:rPr lang="fr-FR" dirty="0" smtClean="0"/>
              <a:t>’?</a:t>
            </a:r>
            <a:endParaRPr lang="fr-FR" dirty="0"/>
          </a:p>
        </p:txBody>
      </p:sp>
      <p:sp>
        <p:nvSpPr>
          <p:cNvPr id="3" name="Content Placeholder 2"/>
          <p:cNvSpPr>
            <a:spLocks noGrp="1"/>
          </p:cNvSpPr>
          <p:nvPr>
            <p:ph idx="1"/>
          </p:nvPr>
        </p:nvSpPr>
        <p:spPr/>
        <p:txBody>
          <a:bodyPr/>
          <a:lstStyle/>
          <a:p>
            <a:r>
              <a:rPr lang="fr-FR" dirty="0" err="1" smtClean="0"/>
              <a:t>Technological</a:t>
            </a:r>
            <a:r>
              <a:rPr lang="fr-FR" dirty="0" smtClean="0"/>
              <a:t> </a:t>
            </a:r>
            <a:r>
              <a:rPr lang="fr-FR" dirty="0" err="1" smtClean="0"/>
              <a:t>relatedness</a:t>
            </a:r>
            <a:r>
              <a:rPr lang="fr-FR" dirty="0" smtClean="0"/>
              <a:t> index</a:t>
            </a:r>
          </a:p>
          <a:p>
            <a:r>
              <a:rPr lang="fr-FR" dirty="0" err="1" smtClean="0"/>
              <a:t>Different</a:t>
            </a:r>
            <a:r>
              <a:rPr lang="fr-FR" dirty="0" smtClean="0"/>
              <a:t> alternatives: Jaffe et al. (1989); </a:t>
            </a:r>
            <a:r>
              <a:rPr lang="fr-FR" dirty="0" err="1" smtClean="0"/>
              <a:t>Teece</a:t>
            </a:r>
            <a:r>
              <a:rPr lang="fr-FR" dirty="0" smtClean="0"/>
              <a:t> et al. (1996); Hidalgo et al. (2007).</a:t>
            </a:r>
          </a:p>
          <a:p>
            <a:r>
              <a:rPr lang="en-GB" dirty="0"/>
              <a:t>The idea is that the higher is the number of places in which two different technological fields jointly appear as technological specializations, the higher the technological relatedness between the </a:t>
            </a:r>
            <a:r>
              <a:rPr lang="en-GB" dirty="0" smtClean="0"/>
              <a:t>two.</a:t>
            </a:r>
          </a:p>
          <a:p>
            <a:r>
              <a:rPr lang="en-GB" dirty="0"/>
              <a:t>The fact that two technological fields are frequently observed as distinctive advantages across regions may imply that they rely on similar or complementary capabilities and competences.</a:t>
            </a:r>
            <a:endParaRPr lang="fr-FR" dirty="0"/>
          </a:p>
        </p:txBody>
      </p:sp>
    </p:spTree>
    <p:extLst>
      <p:ext uri="{BB962C8B-B14F-4D97-AF65-F5344CB8AC3E}">
        <p14:creationId xmlns:p14="http://schemas.microsoft.com/office/powerpoint/2010/main" val="25719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The </a:t>
            </a:r>
            <a:r>
              <a:rPr lang="fr-FR" dirty="0" err="1" smtClean="0"/>
              <a:t>relatedness</a:t>
            </a:r>
            <a:r>
              <a:rPr lang="fr-FR" dirty="0" smtClean="0"/>
              <a:t> index</a:t>
            </a:r>
            <a:endParaRPr lang="fr-FR" dirty="0"/>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5913" r="25724"/>
          <a:stretch/>
        </p:blipFill>
        <p:spPr bwMode="auto">
          <a:xfrm>
            <a:off x="1012370" y="1706742"/>
            <a:ext cx="3709818"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79" r="20035" b="23772"/>
          <a:stretch/>
        </p:blipFill>
        <p:spPr bwMode="auto">
          <a:xfrm>
            <a:off x="996041" y="2890609"/>
            <a:ext cx="471342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108" r="30808"/>
          <a:stretch/>
        </p:blipFill>
        <p:spPr bwMode="auto">
          <a:xfrm>
            <a:off x="996037" y="3692525"/>
            <a:ext cx="3218582"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658" r="20317"/>
          <a:stretch/>
        </p:blipFill>
        <p:spPr bwMode="auto">
          <a:xfrm>
            <a:off x="996038" y="4767941"/>
            <a:ext cx="5006825"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43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fade">
                                      <p:cBhvr>
                                        <p:cTn id="13" dur="1000"/>
                                        <p:tgtEl>
                                          <p:spTgt spid="5123"/>
                                        </p:tgtEl>
                                      </p:cBhvr>
                                    </p:animEffect>
                                    <p:anim calcmode="lin" valueType="num">
                                      <p:cBhvr>
                                        <p:cTn id="14" dur="1000" fill="hold"/>
                                        <p:tgtEl>
                                          <p:spTgt spid="5123"/>
                                        </p:tgtEl>
                                        <p:attrNameLst>
                                          <p:attrName>ppt_x</p:attrName>
                                        </p:attrNameLst>
                                      </p:cBhvr>
                                      <p:tavLst>
                                        <p:tav tm="0">
                                          <p:val>
                                            <p:strVal val="#ppt_x"/>
                                          </p:val>
                                        </p:tav>
                                        <p:tav tm="100000">
                                          <p:val>
                                            <p:strVal val="#ppt_x"/>
                                          </p:val>
                                        </p:tav>
                                      </p:tavLst>
                                    </p:anim>
                                    <p:anim calcmode="lin" valueType="num">
                                      <p:cBhvr>
                                        <p:cTn id="15" dur="1000" fill="hold"/>
                                        <p:tgtEl>
                                          <p:spTgt spid="51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1000"/>
                                        <p:tgtEl>
                                          <p:spTgt spid="5124"/>
                                        </p:tgtEl>
                                      </p:cBhvr>
                                    </p:animEffect>
                                    <p:anim calcmode="lin" valueType="num">
                                      <p:cBhvr>
                                        <p:cTn id="20" dur="1000" fill="hold"/>
                                        <p:tgtEl>
                                          <p:spTgt spid="5124"/>
                                        </p:tgtEl>
                                        <p:attrNameLst>
                                          <p:attrName>ppt_x</p:attrName>
                                        </p:attrNameLst>
                                      </p:cBhvr>
                                      <p:tavLst>
                                        <p:tav tm="0">
                                          <p:val>
                                            <p:strVal val="#ppt_x"/>
                                          </p:val>
                                        </p:tav>
                                        <p:tav tm="100000">
                                          <p:val>
                                            <p:strVal val="#ppt_x"/>
                                          </p:val>
                                        </p:tav>
                                      </p:tavLst>
                                    </p:anim>
                                    <p:anim calcmode="lin" valueType="num">
                                      <p:cBhvr>
                                        <p:cTn id="21" dur="1000" fill="hold"/>
                                        <p:tgtEl>
                                          <p:spTgt spid="51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125"/>
                                        </p:tgtEl>
                                        <p:attrNameLst>
                                          <p:attrName>style.visibility</p:attrName>
                                        </p:attrNameLst>
                                      </p:cBhvr>
                                      <p:to>
                                        <p:strVal val="visible"/>
                                      </p:to>
                                    </p:set>
                                    <p:animEffect transition="in" filter="fade">
                                      <p:cBhvr>
                                        <p:cTn id="25" dur="1000"/>
                                        <p:tgtEl>
                                          <p:spTgt spid="5125"/>
                                        </p:tgtEl>
                                      </p:cBhvr>
                                    </p:animEffect>
                                    <p:anim calcmode="lin" valueType="num">
                                      <p:cBhvr>
                                        <p:cTn id="26" dur="1000" fill="hold"/>
                                        <p:tgtEl>
                                          <p:spTgt spid="5125"/>
                                        </p:tgtEl>
                                        <p:attrNameLst>
                                          <p:attrName>ppt_x</p:attrName>
                                        </p:attrNameLst>
                                      </p:cBhvr>
                                      <p:tavLst>
                                        <p:tav tm="0">
                                          <p:val>
                                            <p:strVal val="#ppt_x"/>
                                          </p:val>
                                        </p:tav>
                                        <p:tav tm="100000">
                                          <p:val>
                                            <p:strVal val="#ppt_x"/>
                                          </p:val>
                                        </p:tav>
                                      </p:tavLst>
                                    </p:anim>
                                    <p:anim calcmode="lin" valueType="num">
                                      <p:cBhvr>
                                        <p:cTn id="27"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How to proxy </a:t>
            </a:r>
            <a:r>
              <a:rPr lang="fr-FR" dirty="0" err="1" smtClean="0"/>
              <a:t>KETs</a:t>
            </a:r>
            <a:r>
              <a:rPr lang="fr-FR" dirty="0" smtClean="0"/>
              <a:t>?</a:t>
            </a:r>
            <a:endParaRPr lang="fr-FR" dirty="0"/>
          </a:p>
        </p:txBody>
      </p:sp>
      <p:sp>
        <p:nvSpPr>
          <p:cNvPr id="3" name="Content Placeholder 2"/>
          <p:cNvSpPr>
            <a:spLocks noGrp="1"/>
          </p:cNvSpPr>
          <p:nvPr>
            <p:ph idx="1"/>
          </p:nvPr>
        </p:nvSpPr>
        <p:spPr/>
        <p:txBody>
          <a:bodyPr/>
          <a:lstStyle/>
          <a:p>
            <a:r>
              <a:rPr lang="en-GB" dirty="0"/>
              <a:t>Again referring to the idea of revealed technological advantage, its </a:t>
            </a:r>
            <a:r>
              <a:rPr lang="en-GB" dirty="0" smtClean="0"/>
              <a:t>formula </a:t>
            </a:r>
            <a:r>
              <a:rPr lang="en-GB" dirty="0"/>
              <a:t>is calculated by considering regional patents in any of the KETs-mapped IPC classes (</a:t>
            </a:r>
            <a:r>
              <a:rPr lang="en-GB" i="1" dirty="0"/>
              <a:t>RTA_KETs</a:t>
            </a:r>
            <a:r>
              <a:rPr lang="en-GB" i="1" baseline="-25000" dirty="0"/>
              <a:t>it-1</a:t>
            </a:r>
            <a:r>
              <a:rPr lang="en-GB" dirty="0"/>
              <a:t>) and in those that pertain to each KETs </a:t>
            </a:r>
            <a:r>
              <a:rPr lang="en-GB" i="1" dirty="0"/>
              <a:t>j</a:t>
            </a:r>
            <a:r>
              <a:rPr lang="en-GB" dirty="0"/>
              <a:t> of the six (</a:t>
            </a:r>
            <a:r>
              <a:rPr lang="en-GB" i="1" dirty="0"/>
              <a:t>RTA_KETsj</a:t>
            </a:r>
            <a:r>
              <a:rPr lang="en-GB" i="1" baseline="-25000" dirty="0"/>
              <a:t>it-1</a:t>
            </a:r>
            <a:r>
              <a:rPr lang="en-GB" dirty="0"/>
              <a:t>).  </a:t>
            </a:r>
            <a:endParaRPr lang="en-GB" dirty="0" smtClean="0"/>
          </a:p>
          <a:p>
            <a:r>
              <a:rPr lang="en-GB" dirty="0" smtClean="0"/>
              <a:t>In </a:t>
            </a:r>
            <a:r>
              <a:rPr lang="en-GB" dirty="0"/>
              <a:t>both cases, for the same reasons as discussed with respect to the dependent variable, a five-year moving average was considered.</a:t>
            </a:r>
            <a:endParaRPr lang="fr-FR" dirty="0"/>
          </a:p>
        </p:txBody>
      </p:sp>
    </p:spTree>
    <p:extLst>
      <p:ext uri="{BB962C8B-B14F-4D97-AF65-F5344CB8AC3E}">
        <p14:creationId xmlns:p14="http://schemas.microsoft.com/office/powerpoint/2010/main" val="86331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 sketch of spatial distribution</a:t>
            </a:r>
            <a:endParaRPr lang="fr-FR"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14922" y="1470740"/>
            <a:ext cx="6423132"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994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S3 Policy Background</a:t>
            </a:r>
            <a:endParaRPr lang="fr-FR"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482" t="20476" r="20643" b="18000"/>
          <a:stretch/>
        </p:blipFill>
        <p:spPr bwMode="auto">
          <a:xfrm>
            <a:off x="2215227" y="1273623"/>
            <a:ext cx="777807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191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 sketch of spatial distribution</a:t>
            </a: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14917" y="1426845"/>
            <a:ext cx="6314618" cy="42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43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Econometric</a:t>
            </a:r>
            <a:r>
              <a:rPr lang="fr-FR" dirty="0" smtClean="0"/>
              <a:t> </a:t>
            </a:r>
            <a:r>
              <a:rPr lang="fr-FR" dirty="0" err="1" smtClean="0"/>
              <a:t>strategy</a:t>
            </a:r>
            <a:endParaRPr lang="fr-FR" dirty="0"/>
          </a:p>
        </p:txBody>
      </p:sp>
      <p:sp>
        <p:nvSpPr>
          <p:cNvPr id="3" name="Content Placeholder 2"/>
          <p:cNvSpPr>
            <a:spLocks noGrp="1"/>
          </p:cNvSpPr>
          <p:nvPr>
            <p:ph idx="1"/>
          </p:nvPr>
        </p:nvSpPr>
        <p:spPr/>
        <p:txBody>
          <a:bodyPr/>
          <a:lstStyle/>
          <a:p>
            <a:r>
              <a:rPr lang="en-GB" dirty="0"/>
              <a:t>The nature of the dependent variable, </a:t>
            </a:r>
            <a:r>
              <a:rPr lang="en-GB" i="1" dirty="0" err="1"/>
              <a:t>New_RTA</a:t>
            </a:r>
            <a:r>
              <a:rPr lang="en-GB" i="1" baseline="-25000" dirty="0" err="1"/>
              <a:t>it</a:t>
            </a:r>
            <a:r>
              <a:rPr lang="en-GB" dirty="0"/>
              <a:t>, which is a count one with a </a:t>
            </a:r>
            <a:r>
              <a:rPr lang="en-GB" dirty="0" err="1"/>
              <a:t>nonnormal</a:t>
            </a:r>
            <a:r>
              <a:rPr lang="en-GB" dirty="0"/>
              <a:t> </a:t>
            </a:r>
            <a:r>
              <a:rPr lang="en-GB" dirty="0" smtClean="0"/>
              <a:t>distribution, would require the implementation of count-data models in a panel setting </a:t>
            </a:r>
            <a:r>
              <a:rPr lang="en-GB" dirty="0"/>
              <a:t>to estimate the </a:t>
            </a:r>
            <a:r>
              <a:rPr lang="en-GB" dirty="0" smtClean="0"/>
              <a:t>model</a:t>
            </a:r>
          </a:p>
          <a:p>
            <a:r>
              <a:rPr lang="en-GB" dirty="0"/>
              <a:t>However, we should also consider that the model regresses the dependent variable at time </a:t>
            </a:r>
            <a:r>
              <a:rPr lang="en-GB" i="1" dirty="0"/>
              <a:t>t</a:t>
            </a:r>
            <a:r>
              <a:rPr lang="en-GB" dirty="0"/>
              <a:t> against its lagged </a:t>
            </a:r>
            <a:r>
              <a:rPr lang="en-GB" dirty="0" smtClean="0"/>
              <a:t>value</a:t>
            </a:r>
          </a:p>
          <a:p>
            <a:r>
              <a:rPr lang="en-GB" dirty="0" smtClean="0"/>
              <a:t>we used GMM model by </a:t>
            </a:r>
            <a:r>
              <a:rPr lang="en-GB" dirty="0"/>
              <a:t>making some changes to our own dependent variable that could prevent problematic issues in its application to count data</a:t>
            </a:r>
            <a:endParaRPr lang="fr-FR" dirty="0"/>
          </a:p>
        </p:txBody>
      </p:sp>
    </p:spTree>
    <p:extLst>
      <p:ext uri="{BB962C8B-B14F-4D97-AF65-F5344CB8AC3E}">
        <p14:creationId xmlns:p14="http://schemas.microsoft.com/office/powerpoint/2010/main" val="52690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The </a:t>
            </a:r>
            <a:r>
              <a:rPr lang="fr-FR" dirty="0" err="1" smtClean="0"/>
              <a:t>econometric</a:t>
            </a:r>
            <a:r>
              <a:rPr lang="fr-FR" dirty="0" smtClean="0"/>
              <a:t> </a:t>
            </a:r>
            <a:r>
              <a:rPr lang="fr-FR" dirty="0" err="1" smtClean="0"/>
              <a:t>strategy</a:t>
            </a:r>
            <a:endParaRPr lang="fr-F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54529" y="1618808"/>
                <a:ext cx="10515600" cy="4351338"/>
              </a:xfrm>
            </p:spPr>
            <p:txBody>
              <a:bodyPr>
                <a:normAutofit lnSpcReduction="10000"/>
              </a:bodyPr>
              <a:lstStyle/>
              <a:p>
                <a:r>
                  <a:rPr lang="en-GB" dirty="0" smtClean="0"/>
                  <a:t>The model that we used to test our research arguments is implicitly defined as follows:</a:t>
                </a:r>
                <a:endParaRPr lang="fr-FR" dirty="0"/>
              </a:p>
              <a:p>
                <a14:m>
                  <m:oMath xmlns:m="http://schemas.openxmlformats.org/officeDocument/2006/math">
                    <m:sSub>
                      <m:sSubPr>
                        <m:ctrlPr>
                          <a:rPr lang="fr-FR" b="1" i="1">
                            <a:latin typeface="Cambria Math"/>
                          </a:rPr>
                        </m:ctrlPr>
                      </m:sSubPr>
                      <m:e>
                        <m:r>
                          <m:rPr>
                            <m:nor/>
                          </m:rPr>
                          <a:rPr lang="en-GB" b="1" i="1"/>
                          <m:t>New</m:t>
                        </m:r>
                        <m:r>
                          <m:rPr>
                            <m:nor/>
                          </m:rPr>
                          <a:rPr lang="en-GB" b="1" i="1"/>
                          <m:t>_</m:t>
                        </m:r>
                        <m:r>
                          <m:rPr>
                            <m:nor/>
                          </m:rPr>
                          <a:rPr lang="en-GB" b="1" i="1"/>
                          <m:t>RTA</m:t>
                        </m:r>
                      </m:e>
                      <m:sub>
                        <m:r>
                          <m:rPr>
                            <m:nor/>
                          </m:rPr>
                          <a:rPr lang="en-GB" b="1" i="1"/>
                          <m:t>i</m:t>
                        </m:r>
                        <m:r>
                          <m:rPr>
                            <m:nor/>
                          </m:rPr>
                          <a:rPr lang="en-GB" b="1" i="1"/>
                          <m:t>,</m:t>
                        </m:r>
                        <m:r>
                          <m:rPr>
                            <m:nor/>
                          </m:rPr>
                          <a:rPr lang="en-GB" b="1" i="1"/>
                          <m:t>t</m:t>
                        </m:r>
                      </m:sub>
                    </m:sSub>
                    <m:r>
                      <m:rPr>
                        <m:nor/>
                      </m:rPr>
                      <a:rPr lang="en-GB" b="1" i="1"/>
                      <m:t>=</m:t>
                    </m:r>
                    <m:r>
                      <m:rPr>
                        <m:nor/>
                      </m:rPr>
                      <a:rPr lang="en-GB" b="1" i="1"/>
                      <m:t>f</m:t>
                    </m:r>
                    <m:r>
                      <m:rPr>
                        <m:nor/>
                      </m:rPr>
                      <a:rPr lang="en-GB" b="1" i="1"/>
                      <m:t>(</m:t>
                    </m:r>
                    <m:sSub>
                      <m:sSubPr>
                        <m:ctrlPr>
                          <a:rPr lang="fr-FR" b="1" i="1">
                            <a:latin typeface="Cambria Math"/>
                          </a:rPr>
                        </m:ctrlPr>
                      </m:sSubPr>
                      <m:e>
                        <m:r>
                          <m:rPr>
                            <m:nor/>
                          </m:rPr>
                          <a:rPr lang="en-GB" b="1" i="1"/>
                          <m:t>New</m:t>
                        </m:r>
                        <m:r>
                          <m:rPr>
                            <m:nor/>
                          </m:rPr>
                          <a:rPr lang="en-GB" b="1" i="1"/>
                          <m:t>_</m:t>
                        </m:r>
                        <m:r>
                          <m:rPr>
                            <m:nor/>
                          </m:rPr>
                          <a:rPr lang="en-GB" b="1" i="1"/>
                          <m:t>RTA</m:t>
                        </m:r>
                      </m:e>
                      <m:sub>
                        <m:r>
                          <m:rPr>
                            <m:nor/>
                          </m:rPr>
                          <a:rPr lang="en-GB" b="1" i="1"/>
                          <m:t>i</m:t>
                        </m:r>
                        <m:r>
                          <m:rPr>
                            <m:nor/>
                          </m:rPr>
                          <a:rPr lang="en-GB" b="1" i="1"/>
                          <m:t>,</m:t>
                        </m:r>
                        <m:r>
                          <m:rPr>
                            <m:nor/>
                          </m:rPr>
                          <a:rPr lang="en-GB" b="1" i="1"/>
                          <m:t>t</m:t>
                        </m:r>
                        <m:r>
                          <m:rPr>
                            <m:nor/>
                          </m:rPr>
                          <a:rPr lang="en-GB" b="1" i="1"/>
                          <m:t>−1,</m:t>
                        </m:r>
                      </m:sub>
                    </m:sSub>
                    <m:sSub>
                      <m:sSubPr>
                        <m:ctrlPr>
                          <a:rPr lang="fr-FR" b="1" i="1">
                            <a:latin typeface="Cambria Math"/>
                          </a:rPr>
                        </m:ctrlPr>
                      </m:sSubPr>
                      <m:e>
                        <m:r>
                          <m:rPr>
                            <m:nor/>
                          </m:rPr>
                          <a:rPr lang="en-GB" b="1" i="1"/>
                          <m:t>Av</m:t>
                        </m:r>
                        <m:r>
                          <m:rPr>
                            <m:nor/>
                          </m:rPr>
                          <a:rPr lang="en-GB" b="1" i="1"/>
                          <m:t>_</m:t>
                        </m:r>
                        <m:r>
                          <m:rPr>
                            <m:nor/>
                          </m:rPr>
                          <a:rPr lang="en-GB" b="1" i="1"/>
                          <m:t>dens</m:t>
                        </m:r>
                      </m:e>
                      <m:sub>
                        <m:r>
                          <m:rPr>
                            <m:nor/>
                          </m:rPr>
                          <a:rPr lang="en-GB" b="1" i="1"/>
                          <m:t>i</m:t>
                        </m:r>
                        <m:r>
                          <m:rPr>
                            <m:nor/>
                          </m:rPr>
                          <a:rPr lang="en-GB" b="1" i="1"/>
                          <m:t>,</m:t>
                        </m:r>
                        <m:r>
                          <m:rPr>
                            <m:nor/>
                          </m:rPr>
                          <a:rPr lang="en-GB" b="1" i="1"/>
                          <m:t>t</m:t>
                        </m:r>
                      </m:sub>
                    </m:sSub>
                    <m:r>
                      <m:rPr>
                        <m:nor/>
                      </m:rPr>
                      <a:rPr lang="en-GB" b="1" i="1"/>
                      <m:t>,</m:t>
                    </m:r>
                    <m:sSub>
                      <m:sSubPr>
                        <m:ctrlPr>
                          <a:rPr lang="fr-FR" b="1" i="1">
                            <a:latin typeface="Cambria Math"/>
                          </a:rPr>
                        </m:ctrlPr>
                      </m:sSubPr>
                      <m:e>
                        <m:r>
                          <m:rPr>
                            <m:nor/>
                          </m:rPr>
                          <a:rPr lang="en-GB" b="1" i="1"/>
                          <m:t>KETs</m:t>
                        </m:r>
                      </m:e>
                      <m:sub>
                        <m:r>
                          <m:rPr>
                            <m:nor/>
                          </m:rPr>
                          <a:rPr lang="en-GB" b="1" i="1"/>
                          <m:t>i</m:t>
                        </m:r>
                        <m:r>
                          <m:rPr>
                            <m:nor/>
                          </m:rPr>
                          <a:rPr lang="en-GB" b="1" i="1"/>
                          <m:t>,</m:t>
                        </m:r>
                        <m:r>
                          <m:rPr>
                            <m:nor/>
                          </m:rPr>
                          <a:rPr lang="en-GB" b="1" i="1"/>
                          <m:t>t</m:t>
                        </m:r>
                        <m:r>
                          <m:rPr>
                            <m:nor/>
                          </m:rPr>
                          <a:rPr lang="en-GB" b="1" i="1"/>
                          <m:t>−1</m:t>
                        </m:r>
                      </m:sub>
                    </m:sSub>
                    <m:r>
                      <m:rPr>
                        <m:nor/>
                      </m:rPr>
                      <a:rPr lang="en-GB" b="1" i="1"/>
                      <m:t>,</m:t>
                    </m:r>
                  </m:oMath>
                </a14:m>
                <a:endParaRPr lang="fr-FR" b="1" i="1" dirty="0" smtClean="0"/>
              </a:p>
              <a:p>
                <a:pPr marL="0" indent="0">
                  <a:buNone/>
                </a:pPr>
                <a14:m>
                  <m:oMath xmlns:m="http://schemas.openxmlformats.org/officeDocument/2006/math">
                    <m:sSub>
                      <m:sSubPr>
                        <m:ctrlPr>
                          <a:rPr lang="fr-FR" b="1" i="1">
                            <a:latin typeface="Cambria Math"/>
                          </a:rPr>
                        </m:ctrlPr>
                      </m:sSubPr>
                      <m:e>
                        <m:r>
                          <m:rPr>
                            <m:nor/>
                          </m:rPr>
                          <a:rPr lang="en-GB" b="1" i="1"/>
                          <m:t>Av</m:t>
                        </m:r>
                        <m:r>
                          <m:rPr>
                            <m:nor/>
                          </m:rPr>
                          <a:rPr lang="en-GB" b="1" i="1"/>
                          <m:t>_</m:t>
                        </m:r>
                        <m:r>
                          <m:rPr>
                            <m:nor/>
                          </m:rPr>
                          <a:rPr lang="en-GB" b="1" i="1"/>
                          <m:t>dens</m:t>
                        </m:r>
                      </m:e>
                      <m:sub>
                        <m:r>
                          <m:rPr>
                            <m:nor/>
                          </m:rPr>
                          <a:rPr lang="en-GB" b="1" i="1"/>
                          <m:t>i</m:t>
                        </m:r>
                        <m:r>
                          <m:rPr>
                            <m:nor/>
                          </m:rPr>
                          <a:rPr lang="en-GB" b="1" i="1"/>
                          <m:t>,</m:t>
                        </m:r>
                        <m:r>
                          <m:rPr>
                            <m:nor/>
                          </m:rPr>
                          <a:rPr lang="en-GB" b="1" i="1"/>
                          <m:t>t</m:t>
                        </m:r>
                      </m:sub>
                    </m:sSub>
                    <m:r>
                      <m:rPr>
                        <m:nor/>
                      </m:rPr>
                      <a:rPr lang="en-GB" b="1" i="1"/>
                      <m:t>∗</m:t>
                    </m:r>
                    <m:sSub>
                      <m:sSubPr>
                        <m:ctrlPr>
                          <a:rPr lang="fr-FR" b="1" i="1">
                            <a:latin typeface="Cambria Math"/>
                          </a:rPr>
                        </m:ctrlPr>
                      </m:sSubPr>
                      <m:e>
                        <m:r>
                          <m:rPr>
                            <m:nor/>
                          </m:rPr>
                          <a:rPr lang="en-GB" b="1" i="1"/>
                          <m:t>KETs</m:t>
                        </m:r>
                      </m:e>
                      <m:sub>
                        <m:r>
                          <m:rPr>
                            <m:nor/>
                          </m:rPr>
                          <a:rPr lang="en-GB" b="1" i="1"/>
                          <m:t>i</m:t>
                        </m:r>
                        <m:r>
                          <m:rPr>
                            <m:nor/>
                          </m:rPr>
                          <a:rPr lang="en-GB" b="1" i="1"/>
                          <m:t>,</m:t>
                        </m:r>
                        <m:r>
                          <m:rPr>
                            <m:nor/>
                          </m:rPr>
                          <a:rPr lang="en-GB" b="1" i="1"/>
                          <m:t>t</m:t>
                        </m:r>
                        <m:r>
                          <m:rPr>
                            <m:nor/>
                          </m:rPr>
                          <a:rPr lang="en-GB" b="1" i="1"/>
                          <m:t>−1</m:t>
                        </m:r>
                      </m:sub>
                    </m:sSub>
                    <m:r>
                      <m:rPr>
                        <m:nor/>
                      </m:rPr>
                      <a:rPr lang="en-GB" b="1" i="1"/>
                      <m:t>,</m:t>
                    </m:r>
                    <m:sSub>
                      <m:sSubPr>
                        <m:ctrlPr>
                          <a:rPr lang="fr-FR" b="1" i="1">
                            <a:latin typeface="Cambria Math"/>
                          </a:rPr>
                        </m:ctrlPr>
                      </m:sSubPr>
                      <m:e>
                        <m:r>
                          <m:rPr>
                            <m:nor/>
                          </m:rPr>
                          <a:rPr lang="en-GB" b="1" i="1"/>
                          <m:t>RD</m:t>
                        </m:r>
                      </m:e>
                      <m:sub>
                        <m:r>
                          <m:rPr>
                            <m:nor/>
                          </m:rPr>
                          <a:rPr lang="en-GB" b="1" i="1"/>
                          <m:t>i</m:t>
                        </m:r>
                        <m:r>
                          <m:rPr>
                            <m:nor/>
                          </m:rPr>
                          <a:rPr lang="en-GB" b="1" i="1"/>
                          <m:t>,</m:t>
                        </m:r>
                        <m:r>
                          <m:rPr>
                            <m:nor/>
                          </m:rPr>
                          <a:rPr lang="en-GB" b="1" i="1"/>
                          <m:t>t</m:t>
                        </m:r>
                        <m:r>
                          <m:rPr>
                            <m:nor/>
                          </m:rPr>
                          <a:rPr lang="en-GB" b="1" i="1"/>
                          <m:t>−1</m:t>
                        </m:r>
                      </m:sub>
                    </m:sSub>
                    <m:r>
                      <m:rPr>
                        <m:nor/>
                      </m:rPr>
                      <a:rPr lang="en-GB" b="1" i="1"/>
                      <m:t>,</m:t>
                    </m:r>
                    <m:sSub>
                      <m:sSubPr>
                        <m:ctrlPr>
                          <a:rPr lang="fr-FR" b="1" i="1">
                            <a:latin typeface="Cambria Math"/>
                          </a:rPr>
                        </m:ctrlPr>
                      </m:sSubPr>
                      <m:e>
                        <m:r>
                          <m:rPr>
                            <m:nor/>
                          </m:rPr>
                          <a:rPr lang="en-GB" b="1" i="1"/>
                          <m:t>CountIPC</m:t>
                        </m:r>
                      </m:e>
                      <m:sub>
                        <m:r>
                          <m:rPr>
                            <m:nor/>
                          </m:rPr>
                          <a:rPr lang="en-GB" b="1" i="1"/>
                          <m:t>i</m:t>
                        </m:r>
                        <m:r>
                          <m:rPr>
                            <m:nor/>
                          </m:rPr>
                          <a:rPr lang="en-GB" b="1" i="1"/>
                          <m:t>,</m:t>
                        </m:r>
                        <m:r>
                          <m:rPr>
                            <m:nor/>
                          </m:rPr>
                          <a:rPr lang="en-GB" b="1" i="1"/>
                          <m:t>t</m:t>
                        </m:r>
                        <m:r>
                          <m:rPr>
                            <m:nor/>
                          </m:rPr>
                          <a:rPr lang="en-GB" b="1" i="1"/>
                          <m:t>−1</m:t>
                        </m:r>
                      </m:sub>
                    </m:sSub>
                    <m:r>
                      <m:rPr>
                        <m:nor/>
                      </m:rPr>
                      <a:rPr lang="en-GB" b="1" i="1"/>
                      <m:t>,</m:t>
                    </m:r>
                    <m:sSub>
                      <m:sSubPr>
                        <m:ctrlPr>
                          <a:rPr lang="fr-FR" b="1" i="1">
                            <a:latin typeface="Cambria Math"/>
                          </a:rPr>
                        </m:ctrlPr>
                      </m:sSubPr>
                      <m:e>
                        <m:r>
                          <m:rPr>
                            <m:nor/>
                          </m:rPr>
                          <a:rPr lang="en-GB" b="1" i="1"/>
                          <m:t>z</m:t>
                        </m:r>
                      </m:e>
                      <m:sub>
                        <m:r>
                          <m:rPr>
                            <m:nor/>
                          </m:rPr>
                          <a:rPr lang="en-GB" b="1" i="1"/>
                          <m:t>i</m:t>
                        </m:r>
                        <m:r>
                          <m:rPr>
                            <m:nor/>
                          </m:rPr>
                          <a:rPr lang="en-GB" b="1" i="1"/>
                          <m:t>,</m:t>
                        </m:r>
                        <m:r>
                          <m:rPr>
                            <m:nor/>
                          </m:rPr>
                          <a:rPr lang="en-GB" b="1" i="1"/>
                          <m:t>t</m:t>
                        </m:r>
                        <m:r>
                          <m:rPr>
                            <m:nor/>
                          </m:rPr>
                          <a:rPr lang="en-GB" b="1" i="1"/>
                          <m:t>−1</m:t>
                        </m:r>
                      </m:sub>
                    </m:sSub>
                    <m:r>
                      <m:rPr>
                        <m:nor/>
                      </m:rPr>
                      <a:rPr lang="en-GB" b="1" i="1"/>
                      <m:t>,</m:t>
                    </m:r>
                    <m:r>
                      <m:rPr>
                        <m:nor/>
                      </m:rPr>
                      <a:rPr lang="en-GB" b="1" i="1"/>
                      <m:t>dtime</m:t>
                    </m:r>
                    <m:r>
                      <m:rPr>
                        <m:nor/>
                      </m:rPr>
                      <a:rPr lang="en-GB" b="1" i="1"/>
                      <m:t>,</m:t>
                    </m:r>
                    <m:r>
                      <m:rPr>
                        <m:nor/>
                      </m:rPr>
                      <a:rPr lang="en-GB" b="1" i="1"/>
                      <m:t>dregion</m:t>
                    </m:r>
                    <m:r>
                      <m:rPr>
                        <m:nor/>
                      </m:rPr>
                      <a:rPr lang="en-GB" b="1" i="1"/>
                      <m:t>,</m:t>
                    </m:r>
                    <m:sSub>
                      <m:sSubPr>
                        <m:ctrlPr>
                          <a:rPr lang="fr-FR" b="1" i="1">
                            <a:latin typeface="Cambria Math"/>
                          </a:rPr>
                        </m:ctrlPr>
                      </m:sSubPr>
                      <m:e>
                        <m:r>
                          <m:rPr>
                            <m:nor/>
                          </m:rPr>
                          <a:rPr lang="en-GB" b="1" i="1"/>
                          <m:t>ε</m:t>
                        </m:r>
                      </m:e>
                      <m:sub>
                        <m:r>
                          <m:rPr>
                            <m:nor/>
                          </m:rPr>
                          <a:rPr lang="en-GB" b="1" i="1"/>
                          <m:t>i</m:t>
                        </m:r>
                        <m:r>
                          <m:rPr>
                            <m:nor/>
                          </m:rPr>
                          <a:rPr lang="en-GB" b="1" i="1"/>
                          <m:t>,</m:t>
                        </m:r>
                        <m:r>
                          <m:rPr>
                            <m:nor/>
                          </m:rPr>
                          <a:rPr lang="en-GB" b="1" i="1"/>
                          <m:t>t</m:t>
                        </m:r>
                      </m:sub>
                    </m:sSub>
                    <m:r>
                      <m:rPr>
                        <m:nor/>
                      </m:rPr>
                      <a:rPr lang="en-GB" b="1" i="1"/>
                      <m:t>)</m:t>
                    </m:r>
                  </m:oMath>
                </a14:m>
                <a:r>
                  <a:rPr lang="en-GB" b="1" i="1" dirty="0"/>
                  <a:t> </a:t>
                </a:r>
                <a:endParaRPr lang="en-GB" b="1" i="1" dirty="0" smtClean="0"/>
              </a:p>
              <a:p>
                <a:r>
                  <a:rPr lang="en-GB" dirty="0"/>
                  <a:t>the focal feature of this model is the presence of an interaction term between KETs themselves and the technological relatedness of the new technologies to the </a:t>
                </a:r>
                <a:r>
                  <a:rPr lang="en-GB" dirty="0" err="1"/>
                  <a:t>preexisting</a:t>
                </a:r>
                <a:r>
                  <a:rPr lang="en-GB" dirty="0"/>
                  <a:t> ones, </a:t>
                </a:r>
                <a:r>
                  <a:rPr lang="en-GB" i="1" dirty="0" err="1"/>
                  <a:t>Av_Dens</a:t>
                </a:r>
                <a:r>
                  <a:rPr lang="en-GB" i="1" baseline="-25000" dirty="0" err="1"/>
                  <a:t>it</a:t>
                </a:r>
                <a:r>
                  <a:rPr lang="en-GB" dirty="0"/>
                  <a:t>. </a:t>
                </a:r>
                <a:endParaRPr lang="en-GB" dirty="0" smtClean="0"/>
              </a:p>
              <a:p>
                <a:r>
                  <a:rPr lang="en-GB" dirty="0"/>
                  <a:t>our expectation is that not only do KETs positively affect </a:t>
                </a:r>
                <a:r>
                  <a:rPr lang="en-GB" i="1" dirty="0" err="1"/>
                  <a:t>New_RTA</a:t>
                </a:r>
                <a:r>
                  <a:rPr lang="en-GB" i="1" baseline="-25000" dirty="0" err="1"/>
                  <a:t>it</a:t>
                </a:r>
                <a:r>
                  <a:rPr lang="en-GB" dirty="0"/>
                  <a:t>, but they also negatively moderate the positive effect that, according to the branching hypothesis, </a:t>
                </a:r>
                <a:r>
                  <a:rPr lang="en-GB" i="1" dirty="0" err="1"/>
                  <a:t>Av_Dens</a:t>
                </a:r>
                <a:r>
                  <a:rPr lang="en-GB" i="1" baseline="-25000" dirty="0" err="1"/>
                  <a:t>it</a:t>
                </a:r>
                <a:r>
                  <a:rPr lang="en-GB" dirty="0"/>
                  <a:t> should have on </a:t>
                </a:r>
                <a:r>
                  <a:rPr lang="en-GB" i="1" dirty="0" err="1"/>
                  <a:t>New_R</a:t>
                </a:r>
                <a:endParaRPr lang="fr-F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54529" y="1618808"/>
                <a:ext cx="10515600" cy="4351338"/>
              </a:xfrm>
              <a:blipFill rotWithShape="1">
                <a:blip r:embed="rId2"/>
                <a:stretch>
                  <a:fillRect l="-986" t="-3086" b="-701"/>
                </a:stretch>
              </a:blipFill>
            </p:spPr>
            <p:txBody>
              <a:bodyPr/>
              <a:lstStyle/>
              <a:p>
                <a:r>
                  <a:rPr lang="fr-FR">
                    <a:noFill/>
                  </a:rPr>
                  <a:t> </a:t>
                </a:r>
              </a:p>
            </p:txBody>
          </p:sp>
        </mc:Fallback>
      </mc:AlternateContent>
    </p:spTree>
    <p:extLst>
      <p:ext uri="{BB962C8B-B14F-4D97-AF65-F5344CB8AC3E}">
        <p14:creationId xmlns:p14="http://schemas.microsoft.com/office/powerpoint/2010/main" val="210025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Econometric</a:t>
            </a:r>
            <a:r>
              <a:rPr lang="fr-FR" dirty="0" smtClean="0"/>
              <a:t> </a:t>
            </a:r>
            <a:r>
              <a:rPr lang="fr-FR" dirty="0" err="1" smtClean="0"/>
              <a:t>strategy</a:t>
            </a:r>
            <a:endParaRPr lang="fr-FR" dirty="0"/>
          </a:p>
        </p:txBody>
      </p:sp>
      <p:sp>
        <p:nvSpPr>
          <p:cNvPr id="3" name="Content Placeholder 2"/>
          <p:cNvSpPr>
            <a:spLocks noGrp="1"/>
          </p:cNvSpPr>
          <p:nvPr>
            <p:ph idx="1"/>
          </p:nvPr>
        </p:nvSpPr>
        <p:spPr/>
        <p:txBody>
          <a:bodyPr/>
          <a:lstStyle/>
          <a:p>
            <a:r>
              <a:rPr lang="en-GB" dirty="0"/>
              <a:t>the construction of regional technological advantages </a:t>
            </a:r>
            <a:r>
              <a:rPr lang="en-GB" dirty="0" smtClean="0"/>
              <a:t>may </a:t>
            </a:r>
            <a:r>
              <a:rPr lang="en-GB" dirty="0"/>
              <a:t>be affected by the KETs efforts of geographically closer </a:t>
            </a:r>
            <a:r>
              <a:rPr lang="en-GB" dirty="0" smtClean="0"/>
              <a:t>regions</a:t>
            </a:r>
          </a:p>
          <a:p>
            <a:endParaRPr lang="en-GB" dirty="0" smtClean="0"/>
          </a:p>
          <a:p>
            <a:r>
              <a:rPr lang="en-GB" dirty="0" smtClean="0"/>
              <a:t>the </a:t>
            </a:r>
            <a:r>
              <a:rPr lang="en-GB" dirty="0"/>
              <a:t>technological effects that KETs can exert in the regional knowledge base </a:t>
            </a:r>
            <a:r>
              <a:rPr lang="en-GB" dirty="0" smtClean="0"/>
              <a:t>may </a:t>
            </a:r>
            <a:r>
              <a:rPr lang="en-GB" dirty="0"/>
              <a:t>extend beyond a region’s geographic </a:t>
            </a:r>
            <a:r>
              <a:rPr lang="en-GB" dirty="0" smtClean="0"/>
              <a:t>boundaries</a:t>
            </a:r>
          </a:p>
          <a:p>
            <a:endParaRPr lang="en-GB" dirty="0" smtClean="0"/>
          </a:p>
          <a:p>
            <a:r>
              <a:rPr lang="en-GB" dirty="0" smtClean="0"/>
              <a:t>in </a:t>
            </a:r>
            <a:r>
              <a:rPr lang="en-GB" dirty="0"/>
              <a:t>regard to possible spatial dependence phenomena of this kind, traditional econometric models may yield biased results. Spatial econometrics should be preferred as more reliable. </a:t>
            </a:r>
            <a:r>
              <a:rPr lang="en-GB" dirty="0" smtClean="0"/>
              <a:t> </a:t>
            </a:r>
            <a:endParaRPr lang="fr-FR" dirty="0"/>
          </a:p>
        </p:txBody>
      </p:sp>
    </p:spTree>
    <p:extLst>
      <p:ext uri="{BB962C8B-B14F-4D97-AF65-F5344CB8AC3E}">
        <p14:creationId xmlns:p14="http://schemas.microsoft.com/office/powerpoint/2010/main" val="35764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Testing</a:t>
            </a:r>
            <a:r>
              <a:rPr lang="fr-FR" dirty="0" smtClean="0"/>
              <a:t> spatial </a:t>
            </a:r>
            <a:r>
              <a:rPr lang="fr-FR" dirty="0" err="1" smtClean="0"/>
              <a:t>autocorrelation</a:t>
            </a:r>
            <a:endParaRPr lang="fr-FR"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80494" y="2145777"/>
            <a:ext cx="821382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138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Results</a:t>
            </a:r>
            <a:r>
              <a:rPr lang="fr-FR" dirty="0" smtClean="0"/>
              <a:t> (I)</a:t>
            </a:r>
            <a:endParaRPr lang="fr-FR" dirty="0"/>
          </a:p>
        </p:txBody>
      </p:sp>
      <p:pic>
        <p:nvPicPr>
          <p:cNvPr id="1126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66290"/>
          <a:stretch/>
        </p:blipFill>
        <p:spPr bwMode="auto">
          <a:xfrm>
            <a:off x="891168" y="1553942"/>
            <a:ext cx="10585909"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927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Results</a:t>
            </a:r>
            <a:r>
              <a:rPr lang="fr-FR" dirty="0" smtClean="0"/>
              <a:t> (II)</a:t>
            </a:r>
            <a:endParaRPr lang="fr-FR" dirty="0"/>
          </a:p>
        </p:txBody>
      </p:sp>
      <p:pic>
        <p:nvPicPr>
          <p:cNvPr id="1229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31701"/>
          <a:stretch/>
        </p:blipFill>
        <p:spPr bwMode="auto">
          <a:xfrm>
            <a:off x="2864271" y="1514732"/>
            <a:ext cx="5903000" cy="40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915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Results</a:t>
            </a:r>
            <a:r>
              <a:rPr lang="fr-FR" dirty="0" smtClean="0"/>
              <a:t> (III)</a:t>
            </a:r>
            <a:endParaRPr lang="fr-FR"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2294" y="1550485"/>
            <a:ext cx="10802333"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44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Results</a:t>
            </a:r>
            <a:r>
              <a:rPr lang="fr-FR" dirty="0" smtClean="0"/>
              <a:t> (IV)</a:t>
            </a:r>
            <a:endParaRPr lang="fr-FR"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37997" y="1264987"/>
            <a:ext cx="7232556" cy="49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134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Conclusions</a:t>
            </a:r>
            <a:endParaRPr lang="fr-FR" dirty="0"/>
          </a:p>
        </p:txBody>
      </p:sp>
      <p:sp>
        <p:nvSpPr>
          <p:cNvPr id="3" name="Content Placeholder 2"/>
          <p:cNvSpPr>
            <a:spLocks noGrp="1"/>
          </p:cNvSpPr>
          <p:nvPr>
            <p:ph idx="1"/>
          </p:nvPr>
        </p:nvSpPr>
        <p:spPr/>
        <p:txBody>
          <a:bodyPr>
            <a:normAutofit lnSpcReduction="10000"/>
          </a:bodyPr>
          <a:lstStyle/>
          <a:p>
            <a:r>
              <a:rPr lang="en-GB" dirty="0"/>
              <a:t>the six KETs </a:t>
            </a:r>
            <a:r>
              <a:rPr lang="en-GB" i="1" dirty="0"/>
              <a:t>enable</a:t>
            </a:r>
            <a:r>
              <a:rPr lang="en-GB" dirty="0"/>
              <a:t> European regions to increase their portfolios of new technologies over time, confirming their theoretical role in providing regions with an extra buffer of branching capacity at the extensive </a:t>
            </a:r>
            <a:r>
              <a:rPr lang="en-GB" dirty="0" smtClean="0"/>
              <a:t>margin</a:t>
            </a:r>
          </a:p>
          <a:p>
            <a:r>
              <a:rPr lang="en-GB" dirty="0"/>
              <a:t>All of the six KETs also attenuate the impact that relatedness to </a:t>
            </a:r>
            <a:r>
              <a:rPr lang="en-GB" dirty="0" err="1"/>
              <a:t>preexisting</a:t>
            </a:r>
            <a:r>
              <a:rPr lang="en-GB" dirty="0"/>
              <a:t> technologies has on the acquisition of new ones, confirming the theoretical arguments about their role in a more exploratory extension of the regional knowledge </a:t>
            </a:r>
            <a:r>
              <a:rPr lang="en-GB" dirty="0" smtClean="0"/>
              <a:t>base</a:t>
            </a:r>
          </a:p>
          <a:p>
            <a:r>
              <a:rPr lang="en-GB" dirty="0"/>
              <a:t>In brief, KETs guarantee regions a higher capacity to master new technological advantages by combining with the role of regional experience and technological relatedness in the same respect</a:t>
            </a:r>
            <a:endParaRPr lang="fr-FR" dirty="0"/>
          </a:p>
        </p:txBody>
      </p:sp>
    </p:spTree>
    <p:extLst>
      <p:ext uri="{BB962C8B-B14F-4D97-AF65-F5344CB8AC3E}">
        <p14:creationId xmlns:p14="http://schemas.microsoft.com/office/powerpoint/2010/main" val="265903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92" t="22951" r="24297" b="44857"/>
          <a:stretch/>
        </p:blipFill>
        <p:spPr bwMode="auto">
          <a:xfrm>
            <a:off x="745665" y="1344386"/>
            <a:ext cx="11097667" cy="39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fr-FR" dirty="0" smtClean="0"/>
              <a:t>S3 Policy Background</a:t>
            </a:r>
            <a:endParaRPr lang="fr-FR" dirty="0"/>
          </a:p>
        </p:txBody>
      </p:sp>
      <p:sp>
        <p:nvSpPr>
          <p:cNvPr id="4" name="Rectangle 3"/>
          <p:cNvSpPr/>
          <p:nvPr/>
        </p:nvSpPr>
        <p:spPr>
          <a:xfrm>
            <a:off x="3614056" y="1894114"/>
            <a:ext cx="3276601" cy="353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8975273" y="1894114"/>
            <a:ext cx="2139041" cy="353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947057" y="2247900"/>
            <a:ext cx="2748643" cy="353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569527" y="2247900"/>
            <a:ext cx="3701145" cy="353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1179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Future </a:t>
            </a:r>
            <a:r>
              <a:rPr lang="fr-FR" dirty="0" err="1" smtClean="0"/>
              <a:t>research</a:t>
            </a:r>
            <a:r>
              <a:rPr lang="fr-FR" dirty="0" smtClean="0"/>
              <a:t>: how about </a:t>
            </a:r>
            <a:r>
              <a:rPr lang="fr-FR" dirty="0" err="1" smtClean="0"/>
              <a:t>sustainability</a:t>
            </a:r>
            <a:r>
              <a:rPr lang="fr-FR" dirty="0" smtClean="0"/>
              <a:t>?</a:t>
            </a:r>
            <a:endParaRPr lang="fr-FR" dirty="0"/>
          </a:p>
        </p:txBody>
      </p:sp>
      <p:sp>
        <p:nvSpPr>
          <p:cNvPr id="3" name="Content Placeholder 2"/>
          <p:cNvSpPr>
            <a:spLocks noGrp="1"/>
          </p:cNvSpPr>
          <p:nvPr>
            <p:ph idx="1"/>
          </p:nvPr>
        </p:nvSpPr>
        <p:spPr/>
        <p:txBody>
          <a:bodyPr/>
          <a:lstStyle/>
          <a:p>
            <a:r>
              <a:rPr lang="en-GB" dirty="0"/>
              <a:t>importance of green technologies for a sustainable kind of growth </a:t>
            </a:r>
            <a:endParaRPr lang="en-GB" dirty="0" smtClean="0"/>
          </a:p>
          <a:p>
            <a:endParaRPr lang="en-GB" dirty="0" smtClean="0"/>
          </a:p>
          <a:p>
            <a:r>
              <a:rPr lang="en-GB" dirty="0"/>
              <a:t>through a proper policy-regulation and competence setting, green technologies can simultaneously contribute to coupling and decoupling growth, to new knowledge development, and from environmental degradation, respectively </a:t>
            </a:r>
            <a:endParaRPr lang="en-GB" dirty="0" smtClean="0"/>
          </a:p>
          <a:p>
            <a:endParaRPr lang="en-GB" dirty="0" smtClean="0"/>
          </a:p>
          <a:p>
            <a:r>
              <a:rPr lang="en-GB" dirty="0"/>
              <a:t>at the regional </a:t>
            </a:r>
            <a:r>
              <a:rPr lang="en-GB" dirty="0" smtClean="0"/>
              <a:t>level, </a:t>
            </a:r>
            <a:r>
              <a:rPr lang="en-GB" dirty="0"/>
              <a:t>the connection between (green-) technologies and sustainability has been recognised only recently</a:t>
            </a:r>
            <a:endParaRPr lang="fr-FR" dirty="0"/>
          </a:p>
        </p:txBody>
      </p:sp>
    </p:spTree>
    <p:extLst>
      <p:ext uri="{BB962C8B-B14F-4D97-AF65-F5344CB8AC3E}">
        <p14:creationId xmlns:p14="http://schemas.microsoft.com/office/powerpoint/2010/main" val="43004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Connecting</a:t>
            </a:r>
            <a:r>
              <a:rPr lang="fr-FR" dirty="0" smtClean="0"/>
              <a:t> S3 and green </a:t>
            </a:r>
            <a:r>
              <a:rPr lang="fr-FR" dirty="0" err="1" smtClean="0"/>
              <a:t>regional</a:t>
            </a:r>
            <a:r>
              <a:rPr lang="fr-FR" dirty="0" smtClean="0"/>
              <a:t> </a:t>
            </a:r>
            <a:r>
              <a:rPr lang="fr-FR" dirty="0" err="1" smtClean="0"/>
              <a:t>branching</a:t>
            </a:r>
            <a:endParaRPr lang="fr-FR" dirty="0"/>
          </a:p>
        </p:txBody>
      </p:sp>
      <p:sp>
        <p:nvSpPr>
          <p:cNvPr id="3" name="Content Placeholder 2"/>
          <p:cNvSpPr>
            <a:spLocks noGrp="1"/>
          </p:cNvSpPr>
          <p:nvPr>
            <p:ph idx="1"/>
          </p:nvPr>
        </p:nvSpPr>
        <p:spPr/>
        <p:txBody>
          <a:bodyPr>
            <a:normAutofit lnSpcReduction="10000"/>
          </a:bodyPr>
          <a:lstStyle/>
          <a:p>
            <a:r>
              <a:rPr lang="en-GB" dirty="0"/>
              <a:t>Building up and extending previous case studies (e.g. Cooke, 2008; 2012), some first systematic evidence of this kind of “green-branching” has been actually found with respect to European regions (van den Berge and </a:t>
            </a:r>
            <a:r>
              <a:rPr lang="en-GB" dirty="0" err="1"/>
              <a:t>Weterings</a:t>
            </a:r>
            <a:r>
              <a:rPr lang="en-GB" dirty="0"/>
              <a:t>, 2013</a:t>
            </a:r>
            <a:r>
              <a:rPr lang="en-GB" dirty="0" smtClean="0"/>
              <a:t>).</a:t>
            </a:r>
          </a:p>
          <a:p>
            <a:endParaRPr lang="en-GB" dirty="0" smtClean="0"/>
          </a:p>
          <a:p>
            <a:r>
              <a:rPr lang="en-GB" dirty="0"/>
              <a:t>While for sure important, the role of relatedness in regional eco-technological development is however only part of the </a:t>
            </a:r>
            <a:r>
              <a:rPr lang="en-GB" dirty="0" smtClean="0"/>
              <a:t>story.</a:t>
            </a:r>
          </a:p>
          <a:p>
            <a:endParaRPr lang="en-GB" dirty="0" smtClean="0"/>
          </a:p>
          <a:p>
            <a:r>
              <a:rPr lang="en-US" dirty="0"/>
              <a:t>the literature on the knowledge sources for EIs can provide useful inputs to understand this link</a:t>
            </a:r>
            <a:endParaRPr lang="fr-FR" dirty="0"/>
          </a:p>
        </p:txBody>
      </p:sp>
    </p:spTree>
    <p:extLst>
      <p:ext uri="{BB962C8B-B14F-4D97-AF65-F5344CB8AC3E}">
        <p14:creationId xmlns:p14="http://schemas.microsoft.com/office/powerpoint/2010/main" val="722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Connecting</a:t>
            </a:r>
            <a:r>
              <a:rPr lang="fr-FR" dirty="0"/>
              <a:t> S3 and green </a:t>
            </a:r>
            <a:r>
              <a:rPr lang="fr-FR" dirty="0" err="1"/>
              <a:t>regional</a:t>
            </a:r>
            <a:r>
              <a:rPr lang="fr-FR" dirty="0"/>
              <a:t> </a:t>
            </a:r>
            <a:r>
              <a:rPr lang="fr-FR" dirty="0" err="1"/>
              <a:t>branching</a:t>
            </a:r>
            <a:endParaRPr lang="fr-FR" dirty="0"/>
          </a:p>
        </p:txBody>
      </p:sp>
      <p:sp>
        <p:nvSpPr>
          <p:cNvPr id="3" name="Content Placeholder 2"/>
          <p:cNvSpPr>
            <a:spLocks noGrp="1"/>
          </p:cNvSpPr>
          <p:nvPr>
            <p:ph idx="1"/>
          </p:nvPr>
        </p:nvSpPr>
        <p:spPr/>
        <p:txBody>
          <a:bodyPr>
            <a:normAutofit lnSpcReduction="10000"/>
          </a:bodyPr>
          <a:lstStyle/>
          <a:p>
            <a:r>
              <a:rPr lang="en-US" dirty="0"/>
              <a:t>complex and systemic nature of EIs, and the consequent need to access external knowledge sources for recombinant innovation processes </a:t>
            </a:r>
            <a:endParaRPr lang="en-US" dirty="0" smtClean="0"/>
          </a:p>
          <a:p>
            <a:r>
              <a:rPr lang="en-US" dirty="0" err="1"/>
              <a:t>Rennings</a:t>
            </a:r>
            <a:r>
              <a:rPr lang="en-US" dirty="0"/>
              <a:t> and Rammer (2009) and </a:t>
            </a:r>
            <a:r>
              <a:rPr lang="en-US" dirty="0" err="1"/>
              <a:t>Horbach</a:t>
            </a:r>
            <a:r>
              <a:rPr lang="en-US" dirty="0"/>
              <a:t> et al. (2013) have suggested that the importance of external knowledge for EIs is due to the fact that firms, with the exception of firms in eco-industries, may require knowledge and competences that are not part of their core competences</a:t>
            </a:r>
            <a:r>
              <a:rPr lang="en-US" dirty="0" smtClean="0"/>
              <a:t>.</a:t>
            </a:r>
          </a:p>
          <a:p>
            <a:r>
              <a:rPr lang="en-US" dirty="0" err="1"/>
              <a:t>Dechezlepretre</a:t>
            </a:r>
            <a:r>
              <a:rPr lang="en-US" dirty="0"/>
              <a:t> et al. (2014</a:t>
            </a:r>
            <a:r>
              <a:rPr lang="en-US" dirty="0" smtClean="0"/>
              <a:t>): spillovers from ‘clean’ and ‘dirty’ technologies</a:t>
            </a:r>
            <a:r>
              <a:rPr lang="fr-FR" dirty="0" smtClean="0"/>
              <a:t>: </a:t>
            </a:r>
            <a:r>
              <a:rPr lang="fr-FR" dirty="0" err="1" smtClean="0"/>
              <a:t>history</a:t>
            </a:r>
            <a:r>
              <a:rPr lang="fr-FR" dirty="0" smtClean="0"/>
              <a:t> </a:t>
            </a:r>
            <a:r>
              <a:rPr lang="fr-FR" dirty="0" err="1" smtClean="0"/>
              <a:t>matters</a:t>
            </a:r>
            <a:r>
              <a:rPr lang="fr-FR" dirty="0" smtClean="0"/>
              <a:t>!</a:t>
            </a:r>
          </a:p>
          <a:p>
            <a:r>
              <a:rPr lang="fr-FR" dirty="0" smtClean="0"/>
              <a:t>Importance of </a:t>
            </a:r>
            <a:r>
              <a:rPr lang="fr-FR" dirty="0" err="1" smtClean="0"/>
              <a:t>variety</a:t>
            </a:r>
            <a:r>
              <a:rPr lang="fr-FR" dirty="0" smtClean="0"/>
              <a:t> of </a:t>
            </a:r>
            <a:r>
              <a:rPr lang="fr-FR" dirty="0" err="1" smtClean="0"/>
              <a:t>competences</a:t>
            </a:r>
            <a:r>
              <a:rPr lang="fr-FR" dirty="0" smtClean="0"/>
              <a:t> </a:t>
            </a:r>
            <a:r>
              <a:rPr lang="fr-FR" dirty="0" err="1" smtClean="0"/>
              <a:t>at</a:t>
            </a:r>
            <a:r>
              <a:rPr lang="fr-FR" dirty="0" smtClean="0"/>
              <a:t> the local </a:t>
            </a:r>
            <a:r>
              <a:rPr lang="fr-FR" dirty="0" err="1" smtClean="0"/>
              <a:t>level</a:t>
            </a:r>
            <a:endParaRPr lang="en-US" dirty="0" smtClean="0"/>
          </a:p>
        </p:txBody>
      </p:sp>
    </p:spTree>
    <p:extLst>
      <p:ext uri="{BB962C8B-B14F-4D97-AF65-F5344CB8AC3E}">
        <p14:creationId xmlns:p14="http://schemas.microsoft.com/office/powerpoint/2010/main" val="404828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3211"/>
            <a:ext cx="10515600" cy="1325563"/>
          </a:xfrm>
        </p:spPr>
        <p:txBody>
          <a:bodyPr/>
          <a:lstStyle/>
          <a:p>
            <a:pPr algn="ctr"/>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a:t>
            </a:r>
            <a:endParaRPr lang="fr-FR" dirty="0"/>
          </a:p>
        </p:txBody>
      </p:sp>
    </p:spTree>
    <p:extLst>
      <p:ext uri="{BB962C8B-B14F-4D97-AF65-F5344CB8AC3E}">
        <p14:creationId xmlns:p14="http://schemas.microsoft.com/office/powerpoint/2010/main" val="1433318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61" t="15237" r="3393" b="19429"/>
          <a:stretch/>
        </p:blipFill>
        <p:spPr bwMode="auto">
          <a:xfrm>
            <a:off x="849082" y="1072244"/>
            <a:ext cx="10547162" cy="4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844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S3 Policy Background</a:t>
            </a:r>
            <a:endParaRPr lang="fr-FR" dirty="0"/>
          </a:p>
        </p:txBody>
      </p:sp>
      <p:sp>
        <p:nvSpPr>
          <p:cNvPr id="3" name="Content Placeholder 2"/>
          <p:cNvSpPr>
            <a:spLocks noGrp="1"/>
          </p:cNvSpPr>
          <p:nvPr>
            <p:ph idx="1"/>
          </p:nvPr>
        </p:nvSpPr>
        <p:spPr/>
        <p:txBody>
          <a:bodyPr/>
          <a:lstStyle/>
          <a:p>
            <a:r>
              <a:rPr lang="en-GB" dirty="0"/>
              <a:t>These strategies are meant to foster entrepreneurs’ ability to discover new learning opportunities for the region by drawing on previously accumulated knowledge (McCann and Ortega-</a:t>
            </a:r>
            <a:r>
              <a:rPr lang="en-GB" dirty="0" err="1"/>
              <a:t>Argiles</a:t>
            </a:r>
            <a:r>
              <a:rPr lang="en-GB" dirty="0"/>
              <a:t> (2015</a:t>
            </a:r>
            <a:r>
              <a:rPr lang="en-GB" dirty="0" smtClean="0"/>
              <a:t>)</a:t>
            </a:r>
          </a:p>
          <a:p>
            <a:r>
              <a:rPr lang="en-GB" dirty="0" smtClean="0"/>
              <a:t>Furthermore</a:t>
            </a:r>
            <a:r>
              <a:rPr lang="en-GB" dirty="0"/>
              <a:t>, the EC expects S3 to spur entrepreneurial processes that prioritize </a:t>
            </a:r>
            <a:r>
              <a:rPr lang="en-GB" dirty="0" smtClean="0"/>
              <a:t>GPTs, </a:t>
            </a:r>
            <a:r>
              <a:rPr lang="en-GB" dirty="0"/>
              <a:t>given their contribution to the general spectrum of regional technological activities and given their horizontal nature (</a:t>
            </a:r>
            <a:r>
              <a:rPr lang="en-GB" dirty="0" err="1"/>
              <a:t>Sörvik</a:t>
            </a:r>
            <a:r>
              <a:rPr lang="en-GB" dirty="0"/>
              <a:t>, </a:t>
            </a:r>
            <a:r>
              <a:rPr lang="en-GB" dirty="0" err="1"/>
              <a:t>Rakhmatullin</a:t>
            </a:r>
            <a:r>
              <a:rPr lang="en-GB" dirty="0"/>
              <a:t>, and </a:t>
            </a:r>
            <a:r>
              <a:rPr lang="en-GB" dirty="0" err="1"/>
              <a:t>Palazuelos</a:t>
            </a:r>
            <a:r>
              <a:rPr lang="en-GB" dirty="0"/>
              <a:t> </a:t>
            </a:r>
            <a:r>
              <a:rPr lang="en-GB" dirty="0" err="1"/>
              <a:t>Martínez</a:t>
            </a:r>
            <a:r>
              <a:rPr lang="en-GB" dirty="0"/>
              <a:t> 2014; Foray 2015; </a:t>
            </a:r>
            <a:r>
              <a:rPr lang="en-GB" dirty="0" err="1"/>
              <a:t>Pattinson</a:t>
            </a:r>
            <a:r>
              <a:rPr lang="en-GB" dirty="0"/>
              <a:t> et al. 2015).</a:t>
            </a:r>
            <a:endParaRPr lang="fr-FR" dirty="0"/>
          </a:p>
        </p:txBody>
      </p:sp>
    </p:spTree>
    <p:extLst>
      <p:ext uri="{BB962C8B-B14F-4D97-AF65-F5344CB8AC3E}">
        <p14:creationId xmlns:p14="http://schemas.microsoft.com/office/powerpoint/2010/main" val="1739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Academic</a:t>
            </a:r>
            <a:r>
              <a:rPr lang="fr-FR" dirty="0" smtClean="0"/>
              <a:t> </a:t>
            </a:r>
            <a:r>
              <a:rPr lang="fr-FR" dirty="0" err="1" smtClean="0"/>
              <a:t>rationale</a:t>
            </a:r>
            <a:r>
              <a:rPr lang="fr-FR" dirty="0" smtClean="0"/>
              <a:t>	</a:t>
            </a:r>
            <a:endParaRPr lang="fr-FR" dirty="0"/>
          </a:p>
        </p:txBody>
      </p:sp>
      <p:sp>
        <p:nvSpPr>
          <p:cNvPr id="3" name="Content Placeholder 2"/>
          <p:cNvSpPr>
            <a:spLocks noGrp="1"/>
          </p:cNvSpPr>
          <p:nvPr>
            <p:ph idx="1"/>
          </p:nvPr>
        </p:nvSpPr>
        <p:spPr/>
        <p:txBody>
          <a:bodyPr/>
          <a:lstStyle/>
          <a:p>
            <a:r>
              <a:rPr lang="fr-FR" dirty="0" err="1" smtClean="0"/>
              <a:t>Path</a:t>
            </a:r>
            <a:r>
              <a:rPr lang="fr-FR" dirty="0" smtClean="0"/>
              <a:t> </a:t>
            </a:r>
            <a:r>
              <a:rPr lang="fr-FR" dirty="0" err="1" smtClean="0"/>
              <a:t>dependence</a:t>
            </a:r>
            <a:r>
              <a:rPr lang="fr-FR" dirty="0" smtClean="0"/>
              <a:t> (David, 1985) </a:t>
            </a:r>
            <a:r>
              <a:rPr lang="fr-FR" dirty="0" smtClean="0">
                <a:sym typeface="Wingdings" pitchFamily="2" charset="2"/>
              </a:rPr>
              <a:t></a:t>
            </a:r>
            <a:r>
              <a:rPr lang="fr-FR" dirty="0" smtClean="0"/>
              <a:t> </a:t>
            </a:r>
            <a:r>
              <a:rPr lang="fr-FR" dirty="0" err="1" smtClean="0"/>
              <a:t>economics</a:t>
            </a:r>
            <a:r>
              <a:rPr lang="fr-FR" dirty="0" smtClean="0"/>
              <a:t> of innovation, </a:t>
            </a:r>
            <a:r>
              <a:rPr lang="fr-FR" dirty="0" err="1" smtClean="0"/>
              <a:t>evolutionary</a:t>
            </a:r>
            <a:r>
              <a:rPr lang="fr-FR" dirty="0" smtClean="0"/>
              <a:t> </a:t>
            </a:r>
            <a:r>
              <a:rPr lang="fr-FR" dirty="0" err="1" smtClean="0"/>
              <a:t>economics</a:t>
            </a:r>
            <a:endParaRPr lang="fr-FR" dirty="0" smtClean="0"/>
          </a:p>
          <a:p>
            <a:endParaRPr lang="fr-FR" dirty="0"/>
          </a:p>
          <a:p>
            <a:r>
              <a:rPr lang="fr-FR" dirty="0" smtClean="0"/>
              <a:t>Learning </a:t>
            </a:r>
            <a:r>
              <a:rPr lang="fr-FR" dirty="0" err="1" smtClean="0"/>
              <a:t>dynamics</a:t>
            </a:r>
            <a:r>
              <a:rPr lang="fr-FR" dirty="0" smtClean="0"/>
              <a:t> (Arrow), </a:t>
            </a:r>
            <a:r>
              <a:rPr lang="fr-FR" dirty="0" err="1" smtClean="0"/>
              <a:t>bounded</a:t>
            </a:r>
            <a:r>
              <a:rPr lang="fr-FR" dirty="0" smtClean="0"/>
              <a:t> </a:t>
            </a:r>
            <a:r>
              <a:rPr lang="fr-FR" dirty="0" err="1" smtClean="0"/>
              <a:t>rationality</a:t>
            </a:r>
            <a:r>
              <a:rPr lang="fr-FR" dirty="0" smtClean="0"/>
              <a:t> (Simon), absorptive </a:t>
            </a:r>
            <a:r>
              <a:rPr lang="fr-FR" dirty="0" err="1" smtClean="0"/>
              <a:t>capacity</a:t>
            </a:r>
            <a:r>
              <a:rPr lang="fr-FR" dirty="0" smtClean="0"/>
              <a:t> (Cohen and </a:t>
            </a:r>
            <a:r>
              <a:rPr lang="fr-FR" dirty="0" err="1" smtClean="0"/>
              <a:t>Levinthal</a:t>
            </a:r>
            <a:r>
              <a:rPr lang="fr-FR" dirty="0" smtClean="0"/>
              <a:t>): </a:t>
            </a:r>
            <a:r>
              <a:rPr lang="fr-FR" dirty="0" err="1" smtClean="0"/>
              <a:t>firm-level</a:t>
            </a:r>
            <a:r>
              <a:rPr lang="fr-FR" dirty="0" smtClean="0"/>
              <a:t> </a:t>
            </a:r>
            <a:r>
              <a:rPr lang="fr-FR" dirty="0" err="1" smtClean="0"/>
              <a:t>dynamics</a:t>
            </a:r>
            <a:endParaRPr lang="fr-FR" dirty="0" smtClean="0"/>
          </a:p>
          <a:p>
            <a:endParaRPr lang="fr-FR" dirty="0"/>
          </a:p>
          <a:p>
            <a:r>
              <a:rPr lang="fr-FR" dirty="0" err="1" smtClean="0"/>
              <a:t>Regional</a:t>
            </a:r>
            <a:r>
              <a:rPr lang="fr-FR" dirty="0" smtClean="0"/>
              <a:t> </a:t>
            </a:r>
            <a:r>
              <a:rPr lang="fr-FR" dirty="0" err="1" smtClean="0"/>
              <a:t>branching</a:t>
            </a:r>
            <a:r>
              <a:rPr lang="fr-FR" dirty="0" smtClean="0"/>
              <a:t> </a:t>
            </a:r>
            <a:r>
              <a:rPr lang="en-GB" dirty="0"/>
              <a:t>(</a:t>
            </a:r>
            <a:r>
              <a:rPr lang="en-GB" dirty="0" err="1"/>
              <a:t>Frenken</a:t>
            </a:r>
            <a:r>
              <a:rPr lang="en-GB" dirty="0"/>
              <a:t> and </a:t>
            </a:r>
            <a:r>
              <a:rPr lang="en-GB" dirty="0" err="1"/>
              <a:t>Boschma</a:t>
            </a:r>
            <a:r>
              <a:rPr lang="en-GB" dirty="0"/>
              <a:t> 2007; </a:t>
            </a:r>
            <a:r>
              <a:rPr lang="en-GB" dirty="0" err="1"/>
              <a:t>Boschma</a:t>
            </a:r>
            <a:r>
              <a:rPr lang="en-GB" dirty="0"/>
              <a:t> and </a:t>
            </a:r>
            <a:r>
              <a:rPr lang="en-GB" dirty="0" err="1"/>
              <a:t>Frenken</a:t>
            </a:r>
            <a:r>
              <a:rPr lang="en-GB" dirty="0"/>
              <a:t> </a:t>
            </a:r>
            <a:r>
              <a:rPr lang="en-GB" dirty="0" smtClean="0"/>
              <a:t>2011): geography of innovation</a:t>
            </a:r>
            <a:endParaRPr lang="fr-FR" dirty="0"/>
          </a:p>
        </p:txBody>
      </p:sp>
    </p:spTree>
    <p:extLst>
      <p:ext uri="{BB962C8B-B14F-4D97-AF65-F5344CB8AC3E}">
        <p14:creationId xmlns:p14="http://schemas.microsoft.com/office/powerpoint/2010/main" val="41590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Regional</a:t>
            </a:r>
            <a:r>
              <a:rPr lang="fr-FR" dirty="0" smtClean="0"/>
              <a:t> </a:t>
            </a:r>
            <a:r>
              <a:rPr lang="fr-FR" dirty="0" err="1" smtClean="0"/>
              <a:t>branching</a:t>
            </a:r>
            <a:endParaRPr lang="fr-FR" dirty="0"/>
          </a:p>
        </p:txBody>
      </p:sp>
      <p:sp>
        <p:nvSpPr>
          <p:cNvPr id="3" name="Content Placeholder 2"/>
          <p:cNvSpPr>
            <a:spLocks noGrp="1"/>
          </p:cNvSpPr>
          <p:nvPr>
            <p:ph idx="1"/>
          </p:nvPr>
        </p:nvSpPr>
        <p:spPr/>
        <p:txBody>
          <a:bodyPr/>
          <a:lstStyle/>
          <a:p>
            <a:r>
              <a:rPr lang="en-GB" dirty="0"/>
              <a:t>The </a:t>
            </a:r>
            <a:r>
              <a:rPr lang="en-GB" dirty="0" err="1"/>
              <a:t>preexisting</a:t>
            </a:r>
            <a:r>
              <a:rPr lang="en-GB" dirty="0"/>
              <a:t> industry structure is a crucial determinant of the development path that a region embraces and the economic growth from which it can benefit </a:t>
            </a:r>
            <a:endParaRPr lang="en-GB" dirty="0" smtClean="0"/>
          </a:p>
          <a:p>
            <a:r>
              <a:rPr lang="en-GB" dirty="0"/>
              <a:t>the emergence of new industries in a region can be facilitated by the presence of industries that are technologically related to them </a:t>
            </a:r>
            <a:endParaRPr lang="en-GB" dirty="0" smtClean="0"/>
          </a:p>
          <a:p>
            <a:r>
              <a:rPr lang="en-GB" dirty="0"/>
              <a:t>Several cases of regional branching have been documented in different geographic contexts, especially in technological terms, by looking at the role of related (and unrelated) variety in the dynamics of scientific knowledge and technological innovations in local areas </a:t>
            </a:r>
            <a:r>
              <a:rPr lang="en-GB" dirty="0" smtClean="0"/>
              <a:t>m</a:t>
            </a:r>
            <a:endParaRPr lang="fr-FR" dirty="0"/>
          </a:p>
        </p:txBody>
      </p:sp>
    </p:spTree>
    <p:extLst>
      <p:ext uri="{BB962C8B-B14F-4D97-AF65-F5344CB8AC3E}">
        <p14:creationId xmlns:p14="http://schemas.microsoft.com/office/powerpoint/2010/main" val="2156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Regional</a:t>
            </a:r>
            <a:r>
              <a:rPr lang="fr-FR" dirty="0" smtClean="0"/>
              <a:t> </a:t>
            </a:r>
            <a:r>
              <a:rPr lang="fr-FR" dirty="0" err="1" smtClean="0"/>
              <a:t>branching</a:t>
            </a:r>
            <a:r>
              <a:rPr lang="fr-FR" dirty="0" smtClean="0"/>
              <a:t> and recombinant </a:t>
            </a:r>
            <a:r>
              <a:rPr lang="fr-FR" dirty="0" err="1" smtClean="0"/>
              <a:t>knowledge</a:t>
            </a:r>
            <a:endParaRPr lang="fr-FR" dirty="0"/>
          </a:p>
        </p:txBody>
      </p:sp>
      <p:sp>
        <p:nvSpPr>
          <p:cNvPr id="3" name="Content Placeholder 2"/>
          <p:cNvSpPr>
            <a:spLocks noGrp="1"/>
          </p:cNvSpPr>
          <p:nvPr>
            <p:ph idx="1"/>
          </p:nvPr>
        </p:nvSpPr>
        <p:spPr/>
        <p:txBody>
          <a:bodyPr>
            <a:normAutofit fontScale="85000" lnSpcReduction="10000"/>
          </a:bodyPr>
          <a:lstStyle/>
          <a:p>
            <a:r>
              <a:rPr lang="en-GB" dirty="0"/>
              <a:t>the way in which </a:t>
            </a:r>
            <a:r>
              <a:rPr lang="en-GB" b="1" dirty="0"/>
              <a:t>relatedness</a:t>
            </a:r>
            <a:r>
              <a:rPr lang="en-GB" dirty="0"/>
              <a:t> spurs regional technological branching can be explained by referring to Schumpeter’s seminal insight of newly </a:t>
            </a:r>
            <a:r>
              <a:rPr lang="en-GB" b="1" dirty="0"/>
              <a:t>recombining</a:t>
            </a:r>
            <a:r>
              <a:rPr lang="en-GB" dirty="0"/>
              <a:t> existing </a:t>
            </a:r>
            <a:r>
              <a:rPr lang="en-GB" dirty="0" smtClean="0"/>
              <a:t>ideas (</a:t>
            </a:r>
            <a:r>
              <a:rPr lang="en-GB" dirty="0" err="1"/>
              <a:t>Castaldi</a:t>
            </a:r>
            <a:r>
              <a:rPr lang="en-GB" dirty="0"/>
              <a:t>, </a:t>
            </a:r>
            <a:r>
              <a:rPr lang="en-GB" dirty="0" err="1" smtClean="0"/>
              <a:t>Frenken</a:t>
            </a:r>
            <a:r>
              <a:rPr lang="en-GB" dirty="0" smtClean="0"/>
              <a:t> </a:t>
            </a:r>
            <a:r>
              <a:rPr lang="en-GB" dirty="0"/>
              <a:t>and </a:t>
            </a:r>
            <a:r>
              <a:rPr lang="en-GB" dirty="0" smtClean="0"/>
              <a:t>Los, 2015)</a:t>
            </a:r>
          </a:p>
          <a:p>
            <a:r>
              <a:rPr lang="en-GB" dirty="0"/>
              <a:t>the notion of </a:t>
            </a:r>
            <a:r>
              <a:rPr lang="en-GB" b="1" i="1" dirty="0"/>
              <a:t>recombinant innovation</a:t>
            </a:r>
            <a:r>
              <a:rPr lang="en-GB" b="1" dirty="0"/>
              <a:t> </a:t>
            </a:r>
            <a:r>
              <a:rPr lang="en-GB" dirty="0"/>
              <a:t>defined by Weitzman (1998) and its regional declination appears crucial for the theoretical foundation of regional branching </a:t>
            </a:r>
            <a:endParaRPr lang="en-GB" dirty="0" smtClean="0"/>
          </a:p>
          <a:p>
            <a:r>
              <a:rPr lang="en-GB" dirty="0"/>
              <a:t>the local </a:t>
            </a:r>
            <a:r>
              <a:rPr lang="en-GB" i="1" dirty="0"/>
              <a:t>variety</a:t>
            </a:r>
            <a:r>
              <a:rPr lang="en-GB" dirty="0"/>
              <a:t> of regions in terms of industries affects the diversity of their knowledge base and </a:t>
            </a:r>
            <a:r>
              <a:rPr lang="en-GB" dirty="0" err="1"/>
              <a:t>favors</a:t>
            </a:r>
            <a:r>
              <a:rPr lang="en-GB" dirty="0"/>
              <a:t>, per se, a cross-fertilization of ideas that generates </a:t>
            </a:r>
            <a:r>
              <a:rPr lang="en-GB" dirty="0" err="1"/>
              <a:t>Jacobsian</a:t>
            </a:r>
            <a:r>
              <a:rPr lang="en-GB" dirty="0"/>
              <a:t> </a:t>
            </a:r>
            <a:r>
              <a:rPr lang="en-GB" dirty="0" err="1"/>
              <a:t>spillovers</a:t>
            </a:r>
            <a:r>
              <a:rPr lang="en-GB" dirty="0"/>
              <a:t> (Jacobs 1969) and recombinant innovations in their boundaries</a:t>
            </a:r>
            <a:r>
              <a:rPr lang="en-GB" dirty="0" smtClean="0"/>
              <a:t>.</a:t>
            </a:r>
          </a:p>
          <a:p>
            <a:r>
              <a:rPr lang="en-GB" dirty="0"/>
              <a:t>the </a:t>
            </a:r>
            <a:r>
              <a:rPr lang="en-GB" i="1" dirty="0"/>
              <a:t>relatedness</a:t>
            </a:r>
            <a:r>
              <a:rPr lang="en-GB" dirty="0"/>
              <a:t> degree of these heterogeneous activities, expressed by the commonalities in the knowledge base that different industries can share, makes it easier to innovate by recombining ideas and technologies at the regional level.</a:t>
            </a:r>
            <a:endParaRPr lang="fr-FR" dirty="0"/>
          </a:p>
        </p:txBody>
      </p:sp>
    </p:spTree>
    <p:extLst>
      <p:ext uri="{BB962C8B-B14F-4D97-AF65-F5344CB8AC3E}">
        <p14:creationId xmlns:p14="http://schemas.microsoft.com/office/powerpoint/2010/main" val="21536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What</a:t>
            </a:r>
            <a:r>
              <a:rPr lang="fr-FR" dirty="0" smtClean="0"/>
              <a:t> about innovation?</a:t>
            </a:r>
            <a:endParaRPr lang="fr-FR" dirty="0"/>
          </a:p>
        </p:txBody>
      </p:sp>
      <p:sp>
        <p:nvSpPr>
          <p:cNvPr id="3" name="Content Placeholder 2"/>
          <p:cNvSpPr>
            <a:spLocks noGrp="1"/>
          </p:cNvSpPr>
          <p:nvPr>
            <p:ph idx="1"/>
          </p:nvPr>
        </p:nvSpPr>
        <p:spPr/>
        <p:txBody>
          <a:bodyPr/>
          <a:lstStyle/>
          <a:p>
            <a:r>
              <a:rPr lang="fr-FR" dirty="0" smtClean="0"/>
              <a:t>Innovation </a:t>
            </a:r>
            <a:r>
              <a:rPr lang="fr-FR" dirty="0" err="1" smtClean="0"/>
              <a:t>is</a:t>
            </a:r>
            <a:r>
              <a:rPr lang="fr-FR" dirty="0" smtClean="0"/>
              <a:t> the final </a:t>
            </a:r>
            <a:r>
              <a:rPr lang="fr-FR" dirty="0" err="1" smtClean="0"/>
              <a:t>outcome</a:t>
            </a:r>
            <a:r>
              <a:rPr lang="fr-FR" dirty="0" smtClean="0"/>
              <a:t>: S3 </a:t>
            </a:r>
            <a:r>
              <a:rPr lang="fr-FR" dirty="0" err="1" smtClean="0"/>
              <a:t>is</a:t>
            </a:r>
            <a:r>
              <a:rPr lang="fr-FR" dirty="0" smtClean="0"/>
              <a:t> about </a:t>
            </a:r>
            <a:r>
              <a:rPr lang="fr-FR" dirty="0" err="1" smtClean="0"/>
              <a:t>regional</a:t>
            </a:r>
            <a:r>
              <a:rPr lang="fr-FR" dirty="0" smtClean="0"/>
              <a:t> innovation </a:t>
            </a:r>
            <a:r>
              <a:rPr lang="fr-FR" dirty="0" err="1" smtClean="0"/>
              <a:t>strategies</a:t>
            </a:r>
            <a:r>
              <a:rPr lang="fr-FR" dirty="0" smtClean="0"/>
              <a:t> and the </a:t>
            </a:r>
            <a:r>
              <a:rPr lang="fr-FR" dirty="0" err="1" smtClean="0"/>
              <a:t>creation</a:t>
            </a:r>
            <a:r>
              <a:rPr lang="fr-FR" dirty="0" smtClean="0"/>
              <a:t> of </a:t>
            </a:r>
            <a:r>
              <a:rPr lang="fr-FR" b="1" dirty="0" smtClean="0"/>
              <a:t>new</a:t>
            </a:r>
            <a:r>
              <a:rPr lang="fr-FR" dirty="0" smtClean="0"/>
              <a:t> </a:t>
            </a:r>
            <a:r>
              <a:rPr lang="fr-FR" dirty="0" err="1" smtClean="0"/>
              <a:t>specializations</a:t>
            </a:r>
            <a:endParaRPr lang="fr-FR" dirty="0" smtClean="0"/>
          </a:p>
          <a:p>
            <a:endParaRPr lang="fr-FR" dirty="0" smtClean="0"/>
          </a:p>
          <a:p>
            <a:r>
              <a:rPr lang="fr-FR" dirty="0" smtClean="0"/>
              <a:t>Radical or </a:t>
            </a:r>
            <a:r>
              <a:rPr lang="fr-FR" dirty="0" err="1" smtClean="0"/>
              <a:t>incremental</a:t>
            </a:r>
            <a:r>
              <a:rPr lang="fr-FR" dirty="0" smtClean="0"/>
              <a:t>? </a:t>
            </a:r>
            <a:r>
              <a:rPr lang="fr-FR" dirty="0" err="1" smtClean="0"/>
              <a:t>Doesn’t</a:t>
            </a:r>
            <a:r>
              <a:rPr lang="fr-FR" dirty="0" smtClean="0"/>
              <a:t> </a:t>
            </a:r>
            <a:r>
              <a:rPr lang="fr-FR" dirty="0" err="1" smtClean="0"/>
              <a:t>really</a:t>
            </a:r>
            <a:r>
              <a:rPr lang="fr-FR" dirty="0" smtClean="0"/>
              <a:t> </a:t>
            </a:r>
            <a:r>
              <a:rPr lang="fr-FR" dirty="0" err="1" smtClean="0"/>
              <a:t>matter</a:t>
            </a:r>
            <a:endParaRPr lang="fr-FR" dirty="0" smtClean="0"/>
          </a:p>
          <a:p>
            <a:endParaRPr lang="fr-FR" dirty="0" smtClean="0"/>
          </a:p>
          <a:p>
            <a:r>
              <a:rPr lang="fr-FR" dirty="0" smtClean="0"/>
              <a:t>RIS3 deal </a:t>
            </a:r>
            <a:r>
              <a:rPr lang="fr-FR" dirty="0" err="1" smtClean="0"/>
              <a:t>with</a:t>
            </a:r>
            <a:r>
              <a:rPr lang="fr-FR" dirty="0" smtClean="0"/>
              <a:t> </a:t>
            </a:r>
            <a:r>
              <a:rPr lang="fr-FR" dirty="0" err="1" smtClean="0"/>
              <a:t>specializations</a:t>
            </a:r>
            <a:r>
              <a:rPr lang="fr-FR" dirty="0" smtClean="0"/>
              <a:t> </a:t>
            </a:r>
            <a:r>
              <a:rPr lang="fr-FR" dirty="0" err="1" smtClean="0"/>
              <a:t>that</a:t>
            </a:r>
            <a:r>
              <a:rPr lang="fr-FR" dirty="0" smtClean="0"/>
              <a:t> are new </a:t>
            </a:r>
            <a:r>
              <a:rPr lang="fr-FR" dirty="0" err="1" smtClean="0"/>
              <a:t>at</a:t>
            </a:r>
            <a:r>
              <a:rPr lang="fr-FR" dirty="0" smtClean="0"/>
              <a:t> least to the </a:t>
            </a:r>
            <a:r>
              <a:rPr lang="fr-FR" dirty="0" err="1" smtClean="0"/>
              <a:t>region</a:t>
            </a:r>
            <a:r>
              <a:rPr lang="fr-FR" dirty="0" smtClean="0"/>
              <a:t>…</a:t>
            </a:r>
          </a:p>
        </p:txBody>
      </p:sp>
    </p:spTree>
    <p:extLst>
      <p:ext uri="{BB962C8B-B14F-4D97-AF65-F5344CB8AC3E}">
        <p14:creationId xmlns:p14="http://schemas.microsoft.com/office/powerpoint/2010/main" val="338967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What</a:t>
            </a:r>
            <a:r>
              <a:rPr lang="fr-FR" dirty="0"/>
              <a:t> about innovation?</a:t>
            </a:r>
          </a:p>
        </p:txBody>
      </p:sp>
      <p:sp>
        <p:nvSpPr>
          <p:cNvPr id="3" name="Content Placeholder 2"/>
          <p:cNvSpPr>
            <a:spLocks noGrp="1"/>
          </p:cNvSpPr>
          <p:nvPr>
            <p:ph idx="1"/>
          </p:nvPr>
        </p:nvSpPr>
        <p:spPr/>
        <p:txBody>
          <a:bodyPr>
            <a:normAutofit lnSpcReduction="10000"/>
          </a:bodyPr>
          <a:lstStyle/>
          <a:p>
            <a:r>
              <a:rPr lang="fr-FR" dirty="0" err="1"/>
              <a:t>Technological</a:t>
            </a:r>
            <a:r>
              <a:rPr lang="fr-FR" dirty="0"/>
              <a:t> change </a:t>
            </a:r>
            <a:r>
              <a:rPr lang="fr-FR" dirty="0" err="1"/>
              <a:t>can</a:t>
            </a:r>
            <a:r>
              <a:rPr lang="fr-FR" dirty="0"/>
              <a:t> have an ‘</a:t>
            </a:r>
            <a:r>
              <a:rPr lang="fr-FR" dirty="0" err="1"/>
              <a:t>enabling</a:t>
            </a:r>
            <a:r>
              <a:rPr lang="fr-FR" dirty="0"/>
              <a:t>’ </a:t>
            </a:r>
            <a:r>
              <a:rPr lang="fr-FR" dirty="0" err="1" smtClean="0"/>
              <a:t>role</a:t>
            </a:r>
            <a:endParaRPr lang="fr-FR" dirty="0" smtClean="0"/>
          </a:p>
          <a:p>
            <a:endParaRPr lang="fr-FR" dirty="0"/>
          </a:p>
          <a:p>
            <a:r>
              <a:rPr lang="fr-FR" dirty="0" smtClean="0"/>
              <a:t>General </a:t>
            </a:r>
            <a:r>
              <a:rPr lang="fr-FR" dirty="0" err="1" smtClean="0"/>
              <a:t>Purpose</a:t>
            </a:r>
            <a:r>
              <a:rPr lang="fr-FR" dirty="0" smtClean="0"/>
              <a:t> Technologies: horizontal (or cross-</a:t>
            </a:r>
            <a:r>
              <a:rPr lang="fr-FR" dirty="0" err="1" smtClean="0"/>
              <a:t>cutting</a:t>
            </a:r>
            <a:r>
              <a:rPr lang="fr-FR" dirty="0" smtClean="0"/>
              <a:t>) nature and </a:t>
            </a:r>
            <a:r>
              <a:rPr lang="en-GB" dirty="0"/>
              <a:t>complementarity between inventions and applications in their </a:t>
            </a:r>
            <a:r>
              <a:rPr lang="en-GB" dirty="0" smtClean="0"/>
              <a:t>development (Foray, 2009; </a:t>
            </a:r>
            <a:r>
              <a:rPr lang="en-GB" dirty="0" err="1" smtClean="0"/>
              <a:t>Bresnahan</a:t>
            </a:r>
            <a:r>
              <a:rPr lang="en-GB" dirty="0" smtClean="0"/>
              <a:t>, 2010).</a:t>
            </a:r>
          </a:p>
          <a:p>
            <a:endParaRPr lang="en-GB" dirty="0"/>
          </a:p>
          <a:p>
            <a:r>
              <a:rPr lang="en-GB" dirty="0"/>
              <a:t>These two properties attribute to GPTs an important, though hitherto unrecognized, function in the technological transition that recombinant innovations drive at the regional level through branching processes (van den Bergh 2008; </a:t>
            </a:r>
            <a:r>
              <a:rPr lang="en-GB" dirty="0" err="1"/>
              <a:t>Frenken</a:t>
            </a:r>
            <a:r>
              <a:rPr lang="en-GB" dirty="0"/>
              <a:t>, </a:t>
            </a:r>
            <a:r>
              <a:rPr lang="en-GB" dirty="0" err="1"/>
              <a:t>Izquierdo</a:t>
            </a:r>
            <a:r>
              <a:rPr lang="en-GB" dirty="0"/>
              <a:t>, and </a:t>
            </a:r>
            <a:r>
              <a:rPr lang="en-GB" dirty="0" err="1"/>
              <a:t>Zeppini</a:t>
            </a:r>
            <a:r>
              <a:rPr lang="en-GB" dirty="0"/>
              <a:t> 2012)</a:t>
            </a:r>
            <a:endParaRPr lang="fr-FR" dirty="0"/>
          </a:p>
          <a:p>
            <a:endParaRPr lang="fr-FR" dirty="0"/>
          </a:p>
        </p:txBody>
      </p:sp>
    </p:spTree>
    <p:extLst>
      <p:ext uri="{BB962C8B-B14F-4D97-AF65-F5344CB8AC3E}">
        <p14:creationId xmlns:p14="http://schemas.microsoft.com/office/powerpoint/2010/main" val="308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962</TotalTime>
  <Words>1853</Words>
  <Application>Microsoft Office PowerPoint</Application>
  <PresentationFormat>Custom</PresentationFormat>
  <Paragraphs>117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Tema di Office</vt:lpstr>
      <vt:lpstr>Smart specialization strategies, technological change and sustainability</vt:lpstr>
      <vt:lpstr>S3 Policy Background</vt:lpstr>
      <vt:lpstr>S3 Policy Background</vt:lpstr>
      <vt:lpstr>S3 Policy Background</vt:lpstr>
      <vt:lpstr>Academic rationale </vt:lpstr>
      <vt:lpstr>Regional branching</vt:lpstr>
      <vt:lpstr>Regional branching and recombinant knowledge</vt:lpstr>
      <vt:lpstr>What about innovation?</vt:lpstr>
      <vt:lpstr>What about innovation?</vt:lpstr>
      <vt:lpstr>GPTs and regional branching</vt:lpstr>
      <vt:lpstr>Back to policy</vt:lpstr>
      <vt:lpstr>Key Enabling Technologies and S3</vt:lpstr>
      <vt:lpstr>An empirical application</vt:lpstr>
      <vt:lpstr>Data</vt:lpstr>
      <vt:lpstr>How to proxy regional branching?</vt:lpstr>
      <vt:lpstr>How to proxy ‘smartness’?</vt:lpstr>
      <vt:lpstr>The relatedness index</vt:lpstr>
      <vt:lpstr>How to proxy KETs?</vt:lpstr>
      <vt:lpstr>A sketch of spatial distribution</vt:lpstr>
      <vt:lpstr>A sketch of spatial distribution</vt:lpstr>
      <vt:lpstr>Econometric strategy</vt:lpstr>
      <vt:lpstr>The econometric strategy</vt:lpstr>
      <vt:lpstr>Econometric strategy</vt:lpstr>
      <vt:lpstr>Testing spatial autocorrelation</vt:lpstr>
      <vt:lpstr>Results (I)</vt:lpstr>
      <vt:lpstr>Results (II)</vt:lpstr>
      <vt:lpstr>Results (III)</vt:lpstr>
      <vt:lpstr>Results (IV)</vt:lpstr>
      <vt:lpstr>Conclusions</vt:lpstr>
      <vt:lpstr>Future research: how about sustainability?</vt:lpstr>
      <vt:lpstr>Connecting S3 and green regional branching</vt:lpstr>
      <vt:lpstr>Connecting S3 and green regional branching</vt:lpstr>
      <vt:lpstr>Thank you for your attention!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Mario</dc:creator>
  <cp:lastModifiedBy>Francesco Quatraro</cp:lastModifiedBy>
  <cp:revision>60</cp:revision>
  <dcterms:created xsi:type="dcterms:W3CDTF">2014-05-02T22:20:52Z</dcterms:created>
  <dcterms:modified xsi:type="dcterms:W3CDTF">2017-07-04T12:31:40Z</dcterms:modified>
</cp:coreProperties>
</file>