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57" r:id="rId3"/>
    <p:sldId id="258" r:id="rId4"/>
    <p:sldId id="263" r:id="rId5"/>
    <p:sldId id="259" r:id="rId6"/>
    <p:sldId id="265" r:id="rId7"/>
    <p:sldId id="264" r:id="rId8"/>
    <p:sldId id="261" r:id="rId9"/>
    <p:sldId id="266" r:id="rId10"/>
    <p:sldId id="267" r:id="rId11"/>
  </p:sldIdLst>
  <p:sldSz cx="9144000" cy="5715000" type="screen16x1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ja Rakas" initials="M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A52"/>
    <a:srgbClr val="546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4" autoAdjust="0"/>
    <p:restoredTop sz="91336" autoAdjust="0"/>
  </p:normalViewPr>
  <p:slideViewPr>
    <p:cSldViewPr>
      <p:cViewPr>
        <p:scale>
          <a:sx n="70" d="100"/>
          <a:sy n="70" d="100"/>
        </p:scale>
        <p:origin x="-1963" y="-56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AA7B7-9729-4998-A735-980F4A67C550}" type="datetimeFigureOut">
              <a:rPr lang="da-DK" smtClean="0"/>
              <a:t>06-07-2017</a:t>
            </a:fld>
            <a:endParaRPr lang="da-DK"/>
          </a:p>
        </p:txBody>
      </p:sp>
      <p:sp>
        <p:nvSpPr>
          <p:cNvPr id="4" name="Pladsholder til diasbillede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74EA0-E96F-4A9F-BECE-F82ED93FDC31}" type="slidenum">
              <a:rPr lang="da-DK" smtClean="0"/>
              <a:t>‹#›</a:t>
            </a:fld>
            <a:endParaRPr lang="da-DK"/>
          </a:p>
        </p:txBody>
      </p:sp>
    </p:spTree>
    <p:extLst>
      <p:ext uri="{BB962C8B-B14F-4D97-AF65-F5344CB8AC3E}">
        <p14:creationId xmlns:p14="http://schemas.microsoft.com/office/powerpoint/2010/main" val="110669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noted, evolutionary economists are coming to see “institutions” as molding</a:t>
            </a:r>
          </a:p>
          <a:p>
            <a:r>
              <a:rPr lang="en-US" sz="1200" b="0" i="0" u="none" strike="noStrike" kern="1200" baseline="0" dirty="0" smtClean="0">
                <a:solidFill>
                  <a:schemeClr val="tx1"/>
                </a:solidFill>
                <a:latin typeface="+mn-lt"/>
                <a:ea typeface="+mn-ea"/>
                <a:cs typeface="+mn-cs"/>
              </a:rPr>
              <a:t>the technologies used by a society, </a:t>
            </a:r>
            <a:r>
              <a:rPr lang="en-US" sz="1200" b="0" i="0" u="none" strike="noStrike" kern="1200" baseline="0" smtClean="0">
                <a:solidFill>
                  <a:schemeClr val="tx1"/>
                </a:solidFill>
                <a:latin typeface="+mn-lt"/>
                <a:ea typeface="+mn-ea"/>
                <a:cs typeface="+mn-cs"/>
              </a:rPr>
              <a:t>and technological change </a:t>
            </a:r>
            <a:r>
              <a:rPr lang="en-US" sz="1200" b="0" i="0" u="none" strike="noStrike" kern="1200" baseline="0" dirty="0" smtClean="0">
                <a:solidFill>
                  <a:schemeClr val="tx1"/>
                </a:solidFill>
                <a:latin typeface="+mn-lt"/>
                <a:ea typeface="+mn-ea"/>
                <a:cs typeface="+mn-cs"/>
              </a:rPr>
              <a:t>itself.</a:t>
            </a:r>
            <a:endParaRPr lang="en-US" dirty="0"/>
          </a:p>
        </p:txBody>
      </p:sp>
      <p:sp>
        <p:nvSpPr>
          <p:cNvPr id="4" name="Slide Number Placeholder 3"/>
          <p:cNvSpPr>
            <a:spLocks noGrp="1"/>
          </p:cNvSpPr>
          <p:nvPr>
            <p:ph type="sldNum" sz="quarter" idx="10"/>
          </p:nvPr>
        </p:nvSpPr>
        <p:spPr/>
        <p:txBody>
          <a:bodyPr/>
          <a:lstStyle/>
          <a:p>
            <a:fld id="{A5874EA0-E96F-4A9F-BECE-F82ED93FDC31}" type="slidenum">
              <a:rPr lang="da-DK" smtClean="0"/>
              <a:t>5</a:t>
            </a:fld>
            <a:endParaRPr lang="da-DK"/>
          </a:p>
        </p:txBody>
      </p:sp>
    </p:spTree>
    <p:extLst>
      <p:ext uri="{BB962C8B-B14F-4D97-AF65-F5344CB8AC3E}">
        <p14:creationId xmlns:p14="http://schemas.microsoft.com/office/powerpoint/2010/main" val="237972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sectoral level there is a long stand tradition</a:t>
            </a:r>
            <a:r>
              <a:rPr lang="en-US" baseline="0" dirty="0" smtClean="0"/>
              <a:t> starting with Pavitt taxonomies of technological trajectories.</a:t>
            </a:r>
            <a:endParaRPr lang="en-US" dirty="0" smtClean="0"/>
          </a:p>
          <a:p>
            <a:endParaRPr lang="en-US" dirty="0" smtClean="0"/>
          </a:p>
          <a:p>
            <a:r>
              <a:rPr lang="en-US" dirty="0" smtClean="0"/>
              <a:t>National difference in innovation modes</a:t>
            </a:r>
            <a:r>
              <a:rPr lang="en-US" baseline="0" dirty="0" smtClean="0"/>
              <a:t> not that often explored in the literature.</a:t>
            </a:r>
          </a:p>
          <a:p>
            <a:endParaRPr lang="en-US" baseline="0" dirty="0" smtClean="0"/>
          </a:p>
          <a:p>
            <a:r>
              <a:rPr lang="en-US" sz="1200" b="0" i="0" u="none" strike="noStrike" kern="1200" baseline="0" dirty="0" smtClean="0">
                <a:solidFill>
                  <a:schemeClr val="tx1"/>
                </a:solidFill>
                <a:latin typeface="+mn-lt"/>
                <a:ea typeface="+mn-ea"/>
                <a:cs typeface="+mn-cs"/>
              </a:rPr>
              <a:t>The aim of the paper is to analyze how two different modes of learning are contributing to innovation performances. The Science, Technology and Innovation (STI) mode, is based on the production and use of codified scientific and technical knowledge (measures used include R&amp;D expenditures, the employment of personnel with third level degrees in ST, etc.). The other, the Doing, Using and Interacting (DUI) mode (six measures on firms’ use of high-performance work practices), relies on informal processes of learning and experience-based know-how. The results of the 2001 Danish DISKO Survey are used as data and latent class</a:t>
            </a:r>
          </a:p>
          <a:p>
            <a:r>
              <a:rPr lang="en-US" sz="1200" b="0" i="0" u="none" strike="noStrike" kern="1200" baseline="0" dirty="0" smtClean="0">
                <a:solidFill>
                  <a:schemeClr val="tx1"/>
                </a:solidFill>
                <a:latin typeface="+mn-lt"/>
                <a:ea typeface="+mn-ea"/>
                <a:cs typeface="+mn-cs"/>
              </a:rPr>
              <a:t>analysis is used to identify groups of firms that practice the two modes with different intensities. In the second step of the analysis the logit regression analysis is used to show that those firms that practice both modes of learning are more likely to innovate new products and services.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Using exploratory factor analysis on micro data from the third Community Innovation Survey in 13 countries, </a:t>
            </a:r>
            <a:r>
              <a:rPr lang="en-US" sz="1200" b="0" i="0" u="none" strike="noStrike" kern="1200" baseline="0" dirty="0" err="1" smtClean="0">
                <a:solidFill>
                  <a:schemeClr val="tx1"/>
                </a:solidFill>
                <a:latin typeface="+mn-lt"/>
                <a:ea typeface="+mn-ea"/>
                <a:cs typeface="+mn-cs"/>
              </a:rPr>
              <a:t>Srholec</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Verspagen</a:t>
            </a:r>
            <a:r>
              <a:rPr lang="en-US" sz="1200" b="0" i="0" u="none" strike="noStrike" kern="1200" baseline="0" dirty="0" smtClean="0">
                <a:solidFill>
                  <a:schemeClr val="tx1"/>
                </a:solidFill>
                <a:latin typeface="+mn-lt"/>
                <a:ea typeface="+mn-ea"/>
                <a:cs typeface="+mn-cs"/>
              </a:rPr>
              <a:t> (2008) identify four factors that that can be interpreted as research, user, external and production ingredients of innovation. The differences between the rates at which these factors are found in firms' innovation strategies are said to be accounted for by differences across sectors and/or countries (most important contextual factors).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874EA0-E96F-4A9F-BECE-F82ED93FDC31}" type="slidenum">
              <a:rPr lang="da-DK" smtClean="0"/>
              <a:t>6</a:t>
            </a:fld>
            <a:endParaRPr lang="da-DK"/>
          </a:p>
        </p:txBody>
      </p:sp>
    </p:spTree>
    <p:extLst>
      <p:ext uri="{BB962C8B-B14F-4D97-AF65-F5344CB8AC3E}">
        <p14:creationId xmlns:p14="http://schemas.microsoft.com/office/powerpoint/2010/main" val="86268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the relation of some of the dimensions of the institutional arrangement in relation to innovation performances of countries.</a:t>
            </a:r>
          </a:p>
          <a:p>
            <a:r>
              <a:rPr lang="en-US" dirty="0" smtClean="0"/>
              <a:t>Regulatory environment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5874EA0-E96F-4A9F-BECE-F82ED93FDC31}" type="slidenum">
              <a:rPr lang="da-DK" smtClean="0"/>
              <a:t>7</a:t>
            </a:fld>
            <a:endParaRPr lang="da-DK"/>
          </a:p>
        </p:txBody>
      </p:sp>
    </p:spTree>
    <p:extLst>
      <p:ext uri="{BB962C8B-B14F-4D97-AF65-F5344CB8AC3E}">
        <p14:creationId xmlns:p14="http://schemas.microsoft.com/office/powerpoint/2010/main" val="247310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CIS Survey</a:t>
            </a:r>
            <a:r>
              <a:rPr lang="en-US" baseline="0" dirty="0" smtClean="0"/>
              <a:t> data provides the broader view of innovation than R&amp;D based framework including different variables such as innovation input, output, activities as well as information on sources of information and cooperation partners.</a:t>
            </a:r>
            <a:endParaRPr lang="en-US" dirty="0"/>
          </a:p>
        </p:txBody>
      </p:sp>
      <p:sp>
        <p:nvSpPr>
          <p:cNvPr id="4" name="Slide Number Placeholder 3"/>
          <p:cNvSpPr>
            <a:spLocks noGrp="1"/>
          </p:cNvSpPr>
          <p:nvPr>
            <p:ph type="sldNum" sz="quarter" idx="10"/>
          </p:nvPr>
        </p:nvSpPr>
        <p:spPr/>
        <p:txBody>
          <a:bodyPr/>
          <a:lstStyle/>
          <a:p>
            <a:fld id="{A5874EA0-E96F-4A9F-BECE-F82ED93FDC31}" type="slidenum">
              <a:rPr lang="da-DK" smtClean="0"/>
              <a:t>8</a:t>
            </a:fld>
            <a:endParaRPr lang="da-DK"/>
          </a:p>
        </p:txBody>
      </p:sp>
    </p:spTree>
    <p:extLst>
      <p:ext uri="{BB962C8B-B14F-4D97-AF65-F5344CB8AC3E}">
        <p14:creationId xmlns:p14="http://schemas.microsoft.com/office/powerpoint/2010/main" val="1623548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empirical strategy comprises three consecutive parts. In the first step, we classify countries with respect to their institutional set-up based on qualitative assessment. More particularly, based on deviation from the EU average. In the second step, we apply factor analysis on the selected variables reflecting different types of innovation and innovative behavior. In the final step we explore if the rates at which identified factors are found in firms' innovation strategies can be associated with countries institutional setting.</a:t>
            </a:r>
          </a:p>
        </p:txBody>
      </p:sp>
      <p:sp>
        <p:nvSpPr>
          <p:cNvPr id="4" name="Slide Number Placeholder 3"/>
          <p:cNvSpPr>
            <a:spLocks noGrp="1"/>
          </p:cNvSpPr>
          <p:nvPr>
            <p:ph type="sldNum" sz="quarter" idx="10"/>
          </p:nvPr>
        </p:nvSpPr>
        <p:spPr/>
        <p:txBody>
          <a:bodyPr/>
          <a:lstStyle/>
          <a:p>
            <a:fld id="{A5874EA0-E96F-4A9F-BECE-F82ED93FDC31}" type="slidenum">
              <a:rPr lang="da-DK" smtClean="0"/>
              <a:t>9</a:t>
            </a:fld>
            <a:endParaRPr lang="da-DK"/>
          </a:p>
        </p:txBody>
      </p:sp>
    </p:spTree>
    <p:extLst>
      <p:ext uri="{BB962C8B-B14F-4D97-AF65-F5344CB8AC3E}">
        <p14:creationId xmlns:p14="http://schemas.microsoft.com/office/powerpoint/2010/main" val="361510024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28" y="4917"/>
            <a:ext cx="9136136" cy="5710086"/>
          </a:xfrm>
          <a:prstGeom prst="rect">
            <a:avLst/>
          </a:prstGeom>
        </p:spPr>
      </p:pic>
      <p:sp>
        <p:nvSpPr>
          <p:cNvPr id="2" name="Titel 1"/>
          <p:cNvSpPr>
            <a:spLocks noGrp="1"/>
          </p:cNvSpPr>
          <p:nvPr>
            <p:ph type="ctrTitle" hasCustomPrompt="1"/>
          </p:nvPr>
        </p:nvSpPr>
        <p:spPr>
          <a:xfrm>
            <a:off x="685800" y="1775356"/>
            <a:ext cx="7772400" cy="1225021"/>
          </a:xfrm>
        </p:spPr>
        <p:txBody>
          <a:bodyPr/>
          <a:lstStyle>
            <a:lvl1pPr algn="ctr">
              <a:defRPr b="1" cap="all" spc="200" baseline="0">
                <a:solidFill>
                  <a:srgbClr val="211A52"/>
                </a:solidFill>
              </a:defRPr>
            </a:lvl1pPr>
          </a:lstStyle>
          <a:p>
            <a:r>
              <a:rPr lang="da-DK" dirty="0" err="1" smtClean="0"/>
              <a:t>Click</a:t>
            </a:r>
            <a:r>
              <a:rPr lang="da-DK" dirty="0" smtClean="0"/>
              <a:t> to </a:t>
            </a:r>
            <a:r>
              <a:rPr lang="da-DK" dirty="0" err="1" smtClean="0"/>
              <a:t>edit</a:t>
            </a:r>
            <a:endParaRPr lang="da-DK" dirty="0"/>
          </a:p>
        </p:txBody>
      </p:sp>
      <p:sp>
        <p:nvSpPr>
          <p:cNvPr id="4" name="Pladsholder til dato 3"/>
          <p:cNvSpPr>
            <a:spLocks noGrp="1"/>
          </p:cNvSpPr>
          <p:nvPr>
            <p:ph type="dt" sz="half" idx="10"/>
          </p:nvPr>
        </p:nvSpPr>
        <p:spPr/>
        <p:txBody>
          <a:bodyPr/>
          <a:lstStyle/>
          <a:p>
            <a:fld id="{9E7A4F2D-3E4C-4B5D-BE90-617E350CBCB0}" type="datetime1">
              <a:rPr lang="en-US" smtClean="0"/>
              <a:t>7/6/2017</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
        <p:nvSpPr>
          <p:cNvPr id="9" name="Rektangel 8"/>
          <p:cNvSpPr/>
          <p:nvPr userDrawn="1"/>
        </p:nvSpPr>
        <p:spPr>
          <a:xfrm>
            <a:off x="610256" y="3361556"/>
            <a:ext cx="7920880" cy="1123112"/>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Undertitel 2"/>
          <p:cNvSpPr>
            <a:spLocks noGrp="1"/>
          </p:cNvSpPr>
          <p:nvPr>
            <p:ph type="subTitle" idx="1" hasCustomPrompt="1"/>
          </p:nvPr>
        </p:nvSpPr>
        <p:spPr>
          <a:xfrm>
            <a:off x="683568" y="3433564"/>
            <a:ext cx="7776864" cy="984109"/>
          </a:xfrm>
        </p:spPr>
        <p:txBody>
          <a:bodyPr anchor="ctr"/>
          <a:lstStyle>
            <a:lvl1pPr marL="0" indent="0" algn="ctr">
              <a:buNone/>
              <a:defRPr cap="all" spc="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err="1" smtClean="0"/>
              <a:t>Click</a:t>
            </a:r>
            <a:r>
              <a:rPr lang="da-DK" dirty="0" smtClean="0"/>
              <a:t> to </a:t>
            </a:r>
            <a:r>
              <a:rPr lang="da-DK" dirty="0" err="1" smtClean="0"/>
              <a:t>edit</a:t>
            </a:r>
            <a:endParaRPr lang="da-DK" dirty="0"/>
          </a:p>
        </p:txBody>
      </p:sp>
      <p:pic>
        <p:nvPicPr>
          <p:cNvPr id="11" name="Bille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1940" y="4801716"/>
            <a:ext cx="1224137" cy="861915"/>
          </a:xfrm>
          <a:prstGeom prst="rect">
            <a:avLst/>
          </a:prstGeom>
        </p:spPr>
      </p:pic>
    </p:spTree>
    <p:extLst>
      <p:ext uri="{BB962C8B-B14F-4D97-AF65-F5344CB8AC3E}">
        <p14:creationId xmlns:p14="http://schemas.microsoft.com/office/powerpoint/2010/main" val="301957938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3721596"/>
            <a:ext cx="5486400" cy="472283"/>
          </a:xfrm>
        </p:spPr>
        <p:txBody>
          <a:bodyPr anchor="b">
            <a:normAutofit/>
          </a:bodyPr>
          <a:lstStyle>
            <a:lvl1pPr algn="ctr">
              <a:defRPr sz="2400" b="0"/>
            </a:lvl1pPr>
          </a:lstStyle>
          <a:p>
            <a:r>
              <a:rPr lang="da-DK" dirty="0" err="1" smtClean="0"/>
              <a:t>Click</a:t>
            </a:r>
            <a:r>
              <a:rPr lang="da-DK" dirty="0" smtClean="0"/>
              <a:t> to </a:t>
            </a:r>
            <a:r>
              <a:rPr lang="da-DK" dirty="0" err="1" smtClean="0"/>
              <a:t>edit</a:t>
            </a:r>
            <a:endParaRPr lang="da-DK" dirty="0"/>
          </a:p>
        </p:txBody>
      </p:sp>
      <p:sp>
        <p:nvSpPr>
          <p:cNvPr id="3" name="Pladsholder til billede 2"/>
          <p:cNvSpPr>
            <a:spLocks noGrp="1"/>
          </p:cNvSpPr>
          <p:nvPr>
            <p:ph type="pic" idx="1" hasCustomPrompt="1"/>
          </p:nvPr>
        </p:nvSpPr>
        <p:spPr>
          <a:xfrm>
            <a:off x="1792288" y="510646"/>
            <a:ext cx="5486400" cy="3066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smtClean="0"/>
              <a:t>Click</a:t>
            </a:r>
            <a:r>
              <a:rPr lang="da-DK" dirty="0" smtClean="0"/>
              <a:t> the </a:t>
            </a:r>
            <a:r>
              <a:rPr lang="da-DK" dirty="0" err="1" smtClean="0"/>
              <a:t>icon</a:t>
            </a:r>
            <a:r>
              <a:rPr lang="da-DK" dirty="0" smtClean="0"/>
              <a:t> to </a:t>
            </a:r>
            <a:r>
              <a:rPr lang="da-DK" dirty="0" err="1" smtClean="0"/>
              <a:t>place</a:t>
            </a:r>
            <a:r>
              <a:rPr lang="da-DK" dirty="0" smtClean="0"/>
              <a:t> </a:t>
            </a:r>
            <a:r>
              <a:rPr lang="da-DK" dirty="0" err="1" smtClean="0"/>
              <a:t>picture</a:t>
            </a:r>
            <a:endParaRPr lang="da-DK" dirty="0"/>
          </a:p>
        </p:txBody>
      </p:sp>
      <p:sp>
        <p:nvSpPr>
          <p:cNvPr id="4" name="Pladsholder til tekst 3"/>
          <p:cNvSpPr>
            <a:spLocks noGrp="1"/>
          </p:cNvSpPr>
          <p:nvPr>
            <p:ph type="body" sz="half" idx="2" hasCustomPrompt="1"/>
          </p:nvPr>
        </p:nvSpPr>
        <p:spPr>
          <a:xfrm>
            <a:off x="1792288" y="4316764"/>
            <a:ext cx="5486400" cy="424946"/>
          </a:xfrm>
        </p:spPr>
        <p:txBody>
          <a:bodyPr>
            <a:normAutofit/>
          </a:bodyPr>
          <a:lstStyle>
            <a:lvl1pPr marL="0" indent="0" algn="ctr">
              <a:buNone/>
              <a:defRPr sz="1800">
                <a:solidFill>
                  <a:srgbClr val="54616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err="1" smtClean="0"/>
              <a:t>Click</a:t>
            </a:r>
            <a:r>
              <a:rPr lang="da-DK" dirty="0" smtClean="0"/>
              <a:t> to </a:t>
            </a:r>
            <a:r>
              <a:rPr lang="da-DK" dirty="0" err="1" smtClean="0"/>
              <a:t>edit</a:t>
            </a:r>
            <a:endParaRPr lang="da-DK" dirty="0" smtClean="0"/>
          </a:p>
        </p:txBody>
      </p:sp>
      <p:sp>
        <p:nvSpPr>
          <p:cNvPr id="5" name="Pladsholder til dato 4"/>
          <p:cNvSpPr>
            <a:spLocks noGrp="1"/>
          </p:cNvSpPr>
          <p:nvPr>
            <p:ph type="dt" sz="half" idx="10"/>
          </p:nvPr>
        </p:nvSpPr>
        <p:spPr/>
        <p:txBody>
          <a:bodyPr/>
          <a:lstStyle/>
          <a:p>
            <a:fld id="{59811876-57C1-4E57-B3D5-811D4A7749BD}" type="datetime1">
              <a:rPr lang="en-US" smtClean="0"/>
              <a:t>7/6/2017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317874618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page picture - blue caption">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9144000" cy="5715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smtClean="0"/>
              <a:t>Click</a:t>
            </a:r>
            <a:r>
              <a:rPr lang="da-DK" dirty="0" smtClean="0"/>
              <a:t> the </a:t>
            </a:r>
            <a:r>
              <a:rPr lang="da-DK" dirty="0" err="1" smtClean="0"/>
              <a:t>icon</a:t>
            </a:r>
            <a:r>
              <a:rPr lang="da-DK" dirty="0" smtClean="0"/>
              <a:t> to </a:t>
            </a:r>
            <a:r>
              <a:rPr lang="da-DK" dirty="0" err="1" smtClean="0"/>
              <a:t>place</a:t>
            </a:r>
            <a:r>
              <a:rPr lang="da-DK" dirty="0" smtClean="0"/>
              <a:t> </a:t>
            </a:r>
            <a:r>
              <a:rPr lang="da-DK" dirty="0" err="1" smtClean="0"/>
              <a:t>picture</a:t>
            </a:r>
            <a:endParaRPr lang="da-DK" dirty="0"/>
          </a:p>
        </p:txBody>
      </p:sp>
      <p:sp>
        <p:nvSpPr>
          <p:cNvPr id="5" name="Pladsholder til dato 4"/>
          <p:cNvSpPr>
            <a:spLocks noGrp="1"/>
          </p:cNvSpPr>
          <p:nvPr>
            <p:ph type="dt" sz="half" idx="10"/>
          </p:nvPr>
        </p:nvSpPr>
        <p:spPr/>
        <p:txBody>
          <a:bodyPr/>
          <a:lstStyle/>
          <a:p>
            <a:fld id="{A027A2E2-4A97-4510-BCDE-7B7FE2925400}" type="datetime1">
              <a:rPr lang="en-US" smtClean="0"/>
              <a:t>7/6/2017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
        <p:nvSpPr>
          <p:cNvPr id="8" name="Titel 1"/>
          <p:cNvSpPr>
            <a:spLocks noGrp="1"/>
          </p:cNvSpPr>
          <p:nvPr>
            <p:ph type="title" hasCustomPrompt="1"/>
          </p:nvPr>
        </p:nvSpPr>
        <p:spPr>
          <a:xfrm>
            <a:off x="755576" y="3001516"/>
            <a:ext cx="7632848" cy="1728191"/>
          </a:xfrm>
        </p:spPr>
        <p:txBody>
          <a:bodyPr anchor="t">
            <a:normAutofit/>
          </a:bodyPr>
          <a:lstStyle>
            <a:lvl1pPr algn="ctr">
              <a:defRPr sz="2400" b="0" i="0" cap="all" baseline="0">
                <a:solidFill>
                  <a:srgbClr val="211A52"/>
                </a:solidFill>
              </a:defRPr>
            </a:lvl1pPr>
          </a:lstStyle>
          <a:p>
            <a:r>
              <a:rPr lang="da-DK" dirty="0" err="1" smtClean="0"/>
              <a:t>Click</a:t>
            </a:r>
            <a:r>
              <a:rPr lang="da-DK" dirty="0" smtClean="0"/>
              <a:t> to </a:t>
            </a:r>
            <a:r>
              <a:rPr lang="da-DK" dirty="0" err="1" smtClean="0"/>
              <a:t>edit</a:t>
            </a:r>
            <a:endParaRPr lang="da-DK" dirty="0"/>
          </a:p>
        </p:txBody>
      </p:sp>
    </p:spTree>
    <p:extLst>
      <p:ext uri="{BB962C8B-B14F-4D97-AF65-F5344CB8AC3E}">
        <p14:creationId xmlns:p14="http://schemas.microsoft.com/office/powerpoint/2010/main" val="305497770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page picture - white caption">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9144000" cy="5715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smtClean="0"/>
              <a:t>Click</a:t>
            </a:r>
            <a:r>
              <a:rPr lang="da-DK" dirty="0" smtClean="0"/>
              <a:t> the </a:t>
            </a:r>
            <a:r>
              <a:rPr lang="da-DK" dirty="0" err="1" smtClean="0"/>
              <a:t>icon</a:t>
            </a:r>
            <a:r>
              <a:rPr lang="da-DK" dirty="0" smtClean="0"/>
              <a:t> to </a:t>
            </a:r>
            <a:r>
              <a:rPr lang="da-DK" dirty="0" err="1" smtClean="0"/>
              <a:t>place</a:t>
            </a:r>
            <a:r>
              <a:rPr lang="da-DK" dirty="0" smtClean="0"/>
              <a:t> </a:t>
            </a:r>
            <a:r>
              <a:rPr lang="da-DK" dirty="0" err="1" smtClean="0"/>
              <a:t>picture</a:t>
            </a:r>
            <a:endParaRPr lang="da-DK" dirty="0"/>
          </a:p>
        </p:txBody>
      </p:sp>
      <p:sp>
        <p:nvSpPr>
          <p:cNvPr id="2" name="Titel 1"/>
          <p:cNvSpPr>
            <a:spLocks noGrp="1"/>
          </p:cNvSpPr>
          <p:nvPr>
            <p:ph type="title" hasCustomPrompt="1"/>
          </p:nvPr>
        </p:nvSpPr>
        <p:spPr>
          <a:xfrm>
            <a:off x="827584" y="3001516"/>
            <a:ext cx="7488832" cy="1728191"/>
          </a:xfrm>
        </p:spPr>
        <p:txBody>
          <a:bodyPr anchor="t">
            <a:normAutofit/>
          </a:bodyPr>
          <a:lstStyle>
            <a:lvl1pPr algn="ctr">
              <a:defRPr sz="2400" b="0" cap="all" baseline="0">
                <a:solidFill>
                  <a:schemeClr val="bg1"/>
                </a:solidFill>
              </a:defRPr>
            </a:lvl1pPr>
          </a:lstStyle>
          <a:p>
            <a:r>
              <a:rPr lang="da-DK" dirty="0" err="1" smtClean="0"/>
              <a:t>Click</a:t>
            </a:r>
            <a:r>
              <a:rPr lang="da-DK" dirty="0" smtClean="0"/>
              <a:t> to </a:t>
            </a:r>
            <a:r>
              <a:rPr lang="da-DK" dirty="0" err="1" smtClean="0"/>
              <a:t>edit</a:t>
            </a:r>
            <a:endParaRPr lang="da-DK" dirty="0"/>
          </a:p>
        </p:txBody>
      </p:sp>
      <p:sp>
        <p:nvSpPr>
          <p:cNvPr id="5" name="Pladsholder til dato 4"/>
          <p:cNvSpPr>
            <a:spLocks noGrp="1"/>
          </p:cNvSpPr>
          <p:nvPr>
            <p:ph type="dt" sz="half" idx="10"/>
          </p:nvPr>
        </p:nvSpPr>
        <p:spPr/>
        <p:txBody>
          <a:bodyPr/>
          <a:lstStyle/>
          <a:p>
            <a:fld id="{48E127FB-E98B-4846-B79F-E8A32E28DB0F}" type="datetime1">
              <a:rPr lang="en-US" smtClean="0"/>
              <a:t>7/6/2017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134301296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ishing slide">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28" y="4917"/>
            <a:ext cx="9136136" cy="5710086"/>
          </a:xfrm>
          <a:prstGeom prst="rect">
            <a:avLst/>
          </a:prstGeom>
        </p:spPr>
      </p:pic>
      <p:sp>
        <p:nvSpPr>
          <p:cNvPr id="5" name="Rektangel 4"/>
          <p:cNvSpPr/>
          <p:nvPr userDrawn="1"/>
        </p:nvSpPr>
        <p:spPr>
          <a:xfrm>
            <a:off x="611560" y="2077413"/>
            <a:ext cx="7920880" cy="1320147"/>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hasCustomPrompt="1"/>
          </p:nvPr>
        </p:nvSpPr>
        <p:spPr>
          <a:xfrm>
            <a:off x="685800" y="2135396"/>
            <a:ext cx="7772400" cy="1225021"/>
          </a:xfrm>
        </p:spPr>
        <p:txBody>
          <a:bodyPr/>
          <a:lstStyle>
            <a:lvl1pPr algn="ctr">
              <a:defRPr cap="all" baseline="0">
                <a:solidFill>
                  <a:schemeClr val="bg1"/>
                </a:solidFill>
              </a:defRPr>
            </a:lvl1pPr>
          </a:lstStyle>
          <a:p>
            <a:r>
              <a:rPr lang="da-DK" dirty="0" err="1" smtClean="0"/>
              <a:t>Click</a:t>
            </a:r>
            <a:r>
              <a:rPr lang="da-DK" dirty="0" smtClean="0"/>
              <a:t> to </a:t>
            </a:r>
            <a:r>
              <a:rPr lang="da-DK" dirty="0" err="1" smtClean="0"/>
              <a:t>edit</a:t>
            </a:r>
            <a:endParaRPr lang="da-DK" dirty="0"/>
          </a:p>
        </p:txBody>
      </p:sp>
      <p:sp>
        <p:nvSpPr>
          <p:cNvPr id="4" name="Pladsholder til dato 3"/>
          <p:cNvSpPr>
            <a:spLocks noGrp="1"/>
          </p:cNvSpPr>
          <p:nvPr>
            <p:ph type="dt" sz="half" idx="10"/>
          </p:nvPr>
        </p:nvSpPr>
        <p:spPr/>
        <p:txBody>
          <a:bodyPr/>
          <a:lstStyle/>
          <a:p>
            <a:fld id="{04595749-9A07-4D32-9BA1-70B5CAE1178C}" type="datetime1">
              <a:rPr lang="en-US" smtClean="0"/>
              <a:t>7/6/2017</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pic>
        <p:nvPicPr>
          <p:cNvPr id="8" name="Bille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1940" y="4801716"/>
            <a:ext cx="1224137" cy="861915"/>
          </a:xfrm>
          <a:prstGeom prst="rect">
            <a:avLst/>
          </a:prstGeom>
        </p:spPr>
      </p:pic>
    </p:spTree>
    <p:extLst>
      <p:ext uri="{BB962C8B-B14F-4D97-AF65-F5344CB8AC3E}">
        <p14:creationId xmlns:p14="http://schemas.microsoft.com/office/powerpoint/2010/main" val="17289054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2036BE53-6C39-4C63-9F8D-3493893D403B}" type="datetime1">
              <a:rPr lang="en-US" smtClean="0"/>
              <a:t>7/6/2017</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
        <p:nvSpPr>
          <p:cNvPr id="7" name="Pladsholder til titel 1"/>
          <p:cNvSpPr>
            <a:spLocks noGrp="1"/>
          </p:cNvSpPr>
          <p:nvPr>
            <p:ph type="title" hasCustomPrompt="1"/>
          </p:nvPr>
        </p:nvSpPr>
        <p:spPr>
          <a:xfrm>
            <a:off x="457200" y="228864"/>
            <a:ext cx="8229600" cy="952500"/>
          </a:xfrm>
          <a:prstGeom prst="rect">
            <a:avLst/>
          </a:prstGeom>
        </p:spPr>
        <p:txBody>
          <a:bodyPr vert="horz" lIns="91440" tIns="45720" rIns="91440" bIns="45720" rtlCol="0" anchor="ctr">
            <a:normAutofit/>
          </a:bodyPr>
          <a:lstStyle/>
          <a:p>
            <a:r>
              <a:rPr lang="da-DK" dirty="0" err="1" smtClean="0"/>
              <a:t>Click</a:t>
            </a:r>
            <a:r>
              <a:rPr lang="da-DK" dirty="0" smtClean="0"/>
              <a:t> to </a:t>
            </a:r>
            <a:r>
              <a:rPr lang="da-DK" dirty="0" err="1" smtClean="0"/>
              <a:t>edit</a:t>
            </a:r>
            <a:endParaRPr lang="da-DK" dirty="0"/>
          </a:p>
        </p:txBody>
      </p:sp>
      <p:sp>
        <p:nvSpPr>
          <p:cNvPr id="8" name="Pladsholder til tekst 2"/>
          <p:cNvSpPr>
            <a:spLocks noGrp="1"/>
          </p:cNvSpPr>
          <p:nvPr>
            <p:ph idx="1" hasCustomPrompt="1"/>
          </p:nvPr>
        </p:nvSpPr>
        <p:spPr>
          <a:xfrm>
            <a:off x="457200" y="1333503"/>
            <a:ext cx="8229600" cy="3396205"/>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165552554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3" name="Pladsholder til dato 2"/>
          <p:cNvSpPr>
            <a:spLocks noGrp="1"/>
          </p:cNvSpPr>
          <p:nvPr>
            <p:ph type="dt" sz="half" idx="10"/>
          </p:nvPr>
        </p:nvSpPr>
        <p:spPr/>
        <p:txBody>
          <a:bodyPr/>
          <a:lstStyle/>
          <a:p>
            <a:fld id="{0775C8BB-F69C-41F0-97E2-212D172D3B53}" type="datetime1">
              <a:rPr lang="en-US" smtClean="0"/>
              <a:t>7/6/2017</a:t>
            </a:fld>
            <a:endParaRPr lang="da-DK" dirty="0"/>
          </a:p>
        </p:txBody>
      </p:sp>
      <p:sp>
        <p:nvSpPr>
          <p:cNvPr id="4" name="Pladsholder til diasnummer 3"/>
          <p:cNvSpPr>
            <a:spLocks noGrp="1"/>
          </p:cNvSpPr>
          <p:nvPr>
            <p:ph type="sldNum" sz="quarter" idx="11"/>
          </p:nvPr>
        </p:nvSpPr>
        <p:spPr/>
        <p:txBody>
          <a:bodyPr/>
          <a:lstStyle/>
          <a:p>
            <a:fld id="{409B8A6B-2702-4E09-BF63-7CC1F22DFC4D}" type="slidenum">
              <a:rPr lang="da-DK" smtClean="0"/>
              <a:pPr/>
              <a:t>‹#›</a:t>
            </a:fld>
            <a:endParaRPr lang="da-DK" dirty="0"/>
          </a:p>
        </p:txBody>
      </p:sp>
      <p:sp>
        <p:nvSpPr>
          <p:cNvPr id="5" name="Pladsholder til indhold 2"/>
          <p:cNvSpPr>
            <a:spLocks noGrp="1"/>
          </p:cNvSpPr>
          <p:nvPr>
            <p:ph idx="1" hasCustomPrompt="1"/>
          </p:nvPr>
        </p:nvSpPr>
        <p:spPr>
          <a:xfrm>
            <a:off x="457200" y="1333503"/>
            <a:ext cx="8229600" cy="3468213"/>
          </a:xfrm>
        </p:spPr>
        <p:txBody>
          <a:bodyPr/>
          <a:lstStyle>
            <a:lvl1pPr marL="0" indent="0">
              <a:buClr>
                <a:srgbClr val="54616E"/>
              </a:buClr>
              <a:buSzPct val="100000"/>
              <a:buFont typeface="Arial" pitchFamily="34" charset="0"/>
              <a:buNone/>
              <a:defRPr>
                <a:solidFill>
                  <a:srgbClr val="54616E"/>
                </a:solidFill>
              </a:defRPr>
            </a:lvl1pPr>
            <a:lvl2pPr marL="457200" indent="0">
              <a:buNone/>
              <a:defRPr>
                <a:solidFill>
                  <a:srgbClr val="54616E"/>
                </a:solidFill>
              </a:defRPr>
            </a:lvl2pPr>
            <a:lvl3pPr marL="914400" indent="0">
              <a:buNone/>
              <a:defRPr>
                <a:solidFill>
                  <a:srgbClr val="54616E"/>
                </a:solidFill>
              </a:defRPr>
            </a:lvl3pPr>
            <a:lvl4pPr marL="1371600" indent="0">
              <a:buNone/>
              <a:defRPr>
                <a:solidFill>
                  <a:srgbClr val="54616E"/>
                </a:solidFill>
              </a:defRPr>
            </a:lvl4pPr>
            <a:lvl5pPr marL="1828800" indent="0">
              <a:buNone/>
              <a:defRPr>
                <a:solidFill>
                  <a:srgbClr val="54616E"/>
                </a:solidFill>
              </a:defRPr>
            </a:lvl5pPr>
          </a:lstStyle>
          <a:p>
            <a:pPr lvl="0"/>
            <a:r>
              <a:rPr lang="da-DK" dirty="0" err="1" smtClean="0"/>
              <a:t>Click</a:t>
            </a:r>
            <a:r>
              <a:rPr lang="da-DK" dirty="0" smtClean="0"/>
              <a:t> to </a:t>
            </a:r>
            <a:r>
              <a:rPr lang="da-DK" dirty="0" err="1" smtClean="0"/>
              <a:t>edit</a:t>
            </a:r>
            <a:endParaRPr lang="da-DK" dirty="0" smtClean="0"/>
          </a:p>
          <a:p>
            <a:pPr lvl="0"/>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397211753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Paragraph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2487479"/>
            <a:ext cx="7772400" cy="1135063"/>
          </a:xfrm>
        </p:spPr>
        <p:txBody>
          <a:bodyPr anchor="t"/>
          <a:lstStyle>
            <a:lvl1pPr algn="ctr">
              <a:defRPr sz="2400" b="0" cap="all"/>
            </a:lvl1pPr>
          </a:lstStyle>
          <a:p>
            <a:r>
              <a:rPr lang="da-DK" dirty="0" err="1" smtClean="0"/>
              <a:t>Click</a:t>
            </a:r>
            <a:r>
              <a:rPr lang="da-DK" dirty="0" smtClean="0"/>
              <a:t> to </a:t>
            </a:r>
            <a:r>
              <a:rPr lang="da-DK" dirty="0" err="1" smtClean="0"/>
              <a:t>edit</a:t>
            </a:r>
            <a:endParaRPr lang="da-DK" dirty="0"/>
          </a:p>
        </p:txBody>
      </p:sp>
      <p:sp>
        <p:nvSpPr>
          <p:cNvPr id="3" name="Pladsholder til tekst 2"/>
          <p:cNvSpPr>
            <a:spLocks noGrp="1"/>
          </p:cNvSpPr>
          <p:nvPr>
            <p:ph type="body" idx="1" hasCustomPrompt="1"/>
          </p:nvPr>
        </p:nvSpPr>
        <p:spPr>
          <a:xfrm>
            <a:off x="722313" y="1237321"/>
            <a:ext cx="7772400" cy="1250156"/>
          </a:xfrm>
        </p:spPr>
        <p:txBody>
          <a:bodyPr anchor="b"/>
          <a:lstStyle>
            <a:lvl1pPr marL="0" indent="0" algn="ctr">
              <a:buNone/>
              <a:defRPr sz="2000">
                <a:solidFill>
                  <a:srgbClr val="54616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CLICK TO EDIT</a:t>
            </a:r>
          </a:p>
        </p:txBody>
      </p:sp>
      <p:sp>
        <p:nvSpPr>
          <p:cNvPr id="4" name="Pladsholder til dato 3"/>
          <p:cNvSpPr>
            <a:spLocks noGrp="1"/>
          </p:cNvSpPr>
          <p:nvPr>
            <p:ph type="dt" sz="half" idx="10"/>
          </p:nvPr>
        </p:nvSpPr>
        <p:spPr/>
        <p:txBody>
          <a:bodyPr/>
          <a:lstStyle/>
          <a:p>
            <a:fld id="{E70A62B0-E7E2-4CF5-913E-3C1EE37363B7}" type="datetime1">
              <a:rPr lang="en-US" smtClean="0"/>
              <a:t>7/6/2017</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4130306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5" name="Pladsholder til dato 4"/>
          <p:cNvSpPr>
            <a:spLocks noGrp="1"/>
          </p:cNvSpPr>
          <p:nvPr>
            <p:ph type="dt" sz="half" idx="10"/>
          </p:nvPr>
        </p:nvSpPr>
        <p:spPr/>
        <p:txBody>
          <a:bodyPr/>
          <a:lstStyle/>
          <a:p>
            <a:fld id="{8E2A3FD1-DFEE-478F-8764-EA4A12E6E420}" type="datetime1">
              <a:rPr lang="en-US" smtClean="0"/>
              <a:t>7/6/2017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
        <p:nvSpPr>
          <p:cNvPr id="8" name="Pladsholder til indhold 2"/>
          <p:cNvSpPr>
            <a:spLocks noGrp="1"/>
          </p:cNvSpPr>
          <p:nvPr>
            <p:ph idx="1" hasCustomPrompt="1"/>
          </p:nvPr>
        </p:nvSpPr>
        <p:spPr>
          <a:xfrm>
            <a:off x="457200" y="1297329"/>
            <a:ext cx="3970784" cy="3432380"/>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9" name="Pladsholder til indhold 2"/>
          <p:cNvSpPr>
            <a:spLocks noGrp="1"/>
          </p:cNvSpPr>
          <p:nvPr>
            <p:ph idx="13" hasCustomPrompt="1"/>
          </p:nvPr>
        </p:nvSpPr>
        <p:spPr>
          <a:xfrm>
            <a:off x="4716016" y="1297329"/>
            <a:ext cx="3970784" cy="3432380"/>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318545172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3" name="Pladsholder til tekst 2"/>
          <p:cNvSpPr>
            <a:spLocks noGrp="1"/>
          </p:cNvSpPr>
          <p:nvPr>
            <p:ph type="body" idx="1" hasCustomPrompt="1"/>
          </p:nvPr>
        </p:nvSpPr>
        <p:spPr>
          <a:xfrm>
            <a:off x="457200" y="1279261"/>
            <a:ext cx="4040188" cy="53313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smtClean="0"/>
              <a:t>Click</a:t>
            </a:r>
            <a:r>
              <a:rPr lang="da-DK" dirty="0" smtClean="0"/>
              <a:t> to </a:t>
            </a:r>
            <a:r>
              <a:rPr lang="da-DK" dirty="0" err="1" smtClean="0"/>
              <a:t>edit</a:t>
            </a:r>
            <a:endParaRPr lang="da-DK" dirty="0" smtClean="0"/>
          </a:p>
        </p:txBody>
      </p:sp>
      <p:sp>
        <p:nvSpPr>
          <p:cNvPr id="5" name="Pladsholder til tekst 4"/>
          <p:cNvSpPr>
            <a:spLocks noGrp="1"/>
          </p:cNvSpPr>
          <p:nvPr>
            <p:ph type="body" sz="quarter" idx="3" hasCustomPrompt="1"/>
          </p:nvPr>
        </p:nvSpPr>
        <p:spPr>
          <a:xfrm>
            <a:off x="4645030" y="1279261"/>
            <a:ext cx="4041775" cy="533136"/>
          </a:xfrm>
        </p:spPr>
        <p:txBody>
          <a:bodyPr anchor="b">
            <a:normAutofit/>
          </a:bodyPr>
          <a:lstStyle>
            <a:lvl1pPr marL="0" indent="0">
              <a:buNone/>
              <a:defRPr sz="1800" b="1">
                <a:solidFill>
                  <a:srgbClr val="211A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smtClean="0"/>
              <a:t>Click</a:t>
            </a:r>
            <a:r>
              <a:rPr lang="da-DK" dirty="0" smtClean="0"/>
              <a:t> to </a:t>
            </a:r>
            <a:r>
              <a:rPr lang="da-DK" dirty="0" err="1" smtClean="0"/>
              <a:t>edit</a:t>
            </a:r>
            <a:endParaRPr lang="da-DK" dirty="0" smtClean="0"/>
          </a:p>
        </p:txBody>
      </p:sp>
      <p:sp>
        <p:nvSpPr>
          <p:cNvPr id="7" name="Pladsholder til dato 6"/>
          <p:cNvSpPr>
            <a:spLocks noGrp="1"/>
          </p:cNvSpPr>
          <p:nvPr>
            <p:ph type="dt" sz="half" idx="10"/>
          </p:nvPr>
        </p:nvSpPr>
        <p:spPr/>
        <p:txBody>
          <a:bodyPr/>
          <a:lstStyle/>
          <a:p>
            <a:fld id="{87613CBE-7DAD-4AD6-A447-AE25CEF4DF49}" type="datetime1">
              <a:rPr lang="en-US" smtClean="0"/>
              <a:t>7/6/2017</a:t>
            </a:fld>
            <a:endParaRPr lang="da-DK"/>
          </a:p>
        </p:txBody>
      </p:sp>
      <p:sp>
        <p:nvSpPr>
          <p:cNvPr id="9" name="Pladsholder til diasnummer 8"/>
          <p:cNvSpPr>
            <a:spLocks noGrp="1"/>
          </p:cNvSpPr>
          <p:nvPr>
            <p:ph type="sldNum" sz="quarter" idx="12"/>
          </p:nvPr>
        </p:nvSpPr>
        <p:spPr/>
        <p:txBody>
          <a:bodyPr/>
          <a:lstStyle/>
          <a:p>
            <a:fld id="{409B8A6B-2702-4E09-BF63-7CC1F22DFC4D}" type="slidenum">
              <a:rPr lang="da-DK" smtClean="0"/>
              <a:t>‹#›</a:t>
            </a:fld>
            <a:endParaRPr lang="da-DK"/>
          </a:p>
        </p:txBody>
      </p:sp>
      <p:sp>
        <p:nvSpPr>
          <p:cNvPr id="10" name="Pladsholder til indhold 2"/>
          <p:cNvSpPr>
            <a:spLocks noGrp="1"/>
          </p:cNvSpPr>
          <p:nvPr>
            <p:ph idx="13" hasCustomPrompt="1"/>
          </p:nvPr>
        </p:nvSpPr>
        <p:spPr>
          <a:xfrm>
            <a:off x="467544" y="1837387"/>
            <a:ext cx="4032448" cy="2892321"/>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dirty="0" err="1" smtClean="0"/>
              <a:t>Click</a:t>
            </a:r>
            <a:r>
              <a:rPr lang="da-DK" dirty="0" smtClean="0"/>
              <a:t> to </a:t>
            </a:r>
            <a:r>
              <a:rPr lang="da-DK" dirty="0" err="1" smtClean="0"/>
              <a:t>edit</a:t>
            </a:r>
            <a:r>
              <a:rPr lang="da-DK" dirty="0" smtClean="0"/>
              <a:t> master</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11" name="Pladsholder til indhold 2"/>
          <p:cNvSpPr>
            <a:spLocks noGrp="1"/>
          </p:cNvSpPr>
          <p:nvPr>
            <p:ph idx="14" hasCustomPrompt="1"/>
          </p:nvPr>
        </p:nvSpPr>
        <p:spPr>
          <a:xfrm>
            <a:off x="4633664" y="1837387"/>
            <a:ext cx="4042792" cy="2892321"/>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dirty="0" err="1" smtClean="0"/>
              <a:t>Click</a:t>
            </a:r>
            <a:r>
              <a:rPr lang="da-DK" dirty="0" smtClean="0"/>
              <a:t> to </a:t>
            </a:r>
            <a:r>
              <a:rPr lang="da-DK" dirty="0" err="1" smtClean="0"/>
              <a:t>edit</a:t>
            </a:r>
            <a:r>
              <a:rPr lang="da-DK" dirty="0" smtClean="0"/>
              <a:t> master</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152648227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3" name="Pladsholder til dato 2"/>
          <p:cNvSpPr>
            <a:spLocks noGrp="1"/>
          </p:cNvSpPr>
          <p:nvPr>
            <p:ph type="dt" sz="half" idx="10"/>
          </p:nvPr>
        </p:nvSpPr>
        <p:spPr/>
        <p:txBody>
          <a:bodyPr/>
          <a:lstStyle/>
          <a:p>
            <a:fld id="{D0C2A6F4-40AE-463F-85E5-665BB46F1CBB}" type="datetime1">
              <a:rPr lang="en-US" smtClean="0"/>
              <a:t>7/6/2017</a:t>
            </a:fld>
            <a:endParaRPr lang="da-DK"/>
          </a:p>
        </p:txBody>
      </p:sp>
      <p:sp>
        <p:nvSpPr>
          <p:cNvPr id="5" name="Pladsholder til diasnummer 4"/>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158583833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D8E1AC8-7F67-46F6-B557-46F7F820EB38}" type="datetime1">
              <a:rPr lang="en-US" smtClean="0"/>
              <a:t>7/6/2017</a:t>
            </a:fld>
            <a:endParaRPr lang="da-DK"/>
          </a:p>
        </p:txBody>
      </p:sp>
      <p:sp>
        <p:nvSpPr>
          <p:cNvPr id="4" name="Pladsholder til diasnummer 3"/>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1148043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2" y="227541"/>
            <a:ext cx="3008313" cy="968376"/>
          </a:xfrm>
        </p:spPr>
        <p:txBody>
          <a:bodyPr anchor="b">
            <a:normAutofit/>
          </a:bodyPr>
          <a:lstStyle>
            <a:lvl1pPr algn="l">
              <a:defRPr sz="1800" b="1"/>
            </a:lvl1pPr>
          </a:lstStyle>
          <a:p>
            <a:r>
              <a:rPr lang="da-DK" dirty="0" err="1" smtClean="0"/>
              <a:t>Click</a:t>
            </a:r>
            <a:r>
              <a:rPr lang="da-DK" dirty="0" smtClean="0"/>
              <a:t> to </a:t>
            </a:r>
            <a:r>
              <a:rPr lang="da-DK" dirty="0" err="1" smtClean="0"/>
              <a:t>edit</a:t>
            </a:r>
            <a:endParaRPr lang="da-DK" dirty="0"/>
          </a:p>
        </p:txBody>
      </p:sp>
      <p:sp>
        <p:nvSpPr>
          <p:cNvPr id="4" name="Pladsholder til tekst 3"/>
          <p:cNvSpPr>
            <a:spLocks noGrp="1"/>
          </p:cNvSpPr>
          <p:nvPr>
            <p:ph type="body" sz="half" idx="2" hasCustomPrompt="1"/>
          </p:nvPr>
        </p:nvSpPr>
        <p:spPr>
          <a:xfrm>
            <a:off x="457202" y="1195918"/>
            <a:ext cx="3008313" cy="346178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err="1" smtClean="0"/>
              <a:t>Click</a:t>
            </a:r>
            <a:r>
              <a:rPr lang="da-DK" dirty="0" smtClean="0"/>
              <a:t> to </a:t>
            </a:r>
            <a:r>
              <a:rPr lang="da-DK" dirty="0" err="1" smtClean="0"/>
              <a:t>edit</a:t>
            </a:r>
            <a:endParaRPr lang="da-DK" dirty="0" smtClean="0"/>
          </a:p>
        </p:txBody>
      </p:sp>
      <p:sp>
        <p:nvSpPr>
          <p:cNvPr id="5" name="Pladsholder til dato 4"/>
          <p:cNvSpPr>
            <a:spLocks noGrp="1"/>
          </p:cNvSpPr>
          <p:nvPr>
            <p:ph type="dt" sz="half" idx="10"/>
          </p:nvPr>
        </p:nvSpPr>
        <p:spPr/>
        <p:txBody>
          <a:bodyPr/>
          <a:lstStyle/>
          <a:p>
            <a:fld id="{794A86D9-E5D1-499F-92A5-9D5B7169092D}" type="datetime1">
              <a:rPr lang="en-US" smtClean="0"/>
              <a:t>7/6/2017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
        <p:nvSpPr>
          <p:cNvPr id="8" name="Pladsholder til indhold 2"/>
          <p:cNvSpPr>
            <a:spLocks noGrp="1"/>
          </p:cNvSpPr>
          <p:nvPr>
            <p:ph idx="1" hasCustomPrompt="1"/>
          </p:nvPr>
        </p:nvSpPr>
        <p:spPr>
          <a:xfrm>
            <a:off x="3635896" y="217207"/>
            <a:ext cx="4824536" cy="4440493"/>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231806273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28864"/>
            <a:ext cx="8229600" cy="952500"/>
          </a:xfrm>
          <a:prstGeom prst="rect">
            <a:avLst/>
          </a:prstGeom>
        </p:spPr>
        <p:txBody>
          <a:bodyPr vert="horz" lIns="91440" tIns="45720" rIns="91440" bIns="45720" rtlCol="0" anchor="ctr">
            <a:normAutofit/>
          </a:bodyPr>
          <a:lstStyle/>
          <a:p>
            <a:r>
              <a:rPr lang="da-DK" dirty="0" err="1" smtClean="0"/>
              <a:t>Click</a:t>
            </a:r>
            <a:r>
              <a:rPr lang="da-DK" dirty="0" smtClean="0"/>
              <a:t> to </a:t>
            </a:r>
            <a:r>
              <a:rPr lang="da-DK" dirty="0" err="1" smtClean="0"/>
              <a:t>edit</a:t>
            </a:r>
            <a:endParaRPr lang="da-DK" dirty="0"/>
          </a:p>
        </p:txBody>
      </p:sp>
      <p:sp>
        <p:nvSpPr>
          <p:cNvPr id="3" name="Pladsholder til tekst 2"/>
          <p:cNvSpPr>
            <a:spLocks noGrp="1"/>
          </p:cNvSpPr>
          <p:nvPr>
            <p:ph type="body" idx="1"/>
          </p:nvPr>
        </p:nvSpPr>
        <p:spPr>
          <a:xfrm>
            <a:off x="457200" y="1333503"/>
            <a:ext cx="8229600" cy="3468214"/>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4" name="Pladsholder til dato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000">
                <a:solidFill>
                  <a:srgbClr val="54616E"/>
                </a:solidFill>
              </a:defRPr>
            </a:lvl1pPr>
          </a:lstStyle>
          <a:p>
            <a:fld id="{A355CBA8-7D2E-46F8-A8E5-BD7BACFEDE84}" type="datetime1">
              <a:rPr lang="en-US" smtClean="0"/>
              <a:t>7/6/2017</a:t>
            </a:fld>
            <a:endParaRPr lang="da-DK" dirty="0"/>
          </a:p>
        </p:txBody>
      </p:sp>
      <p:sp>
        <p:nvSpPr>
          <p:cNvPr id="6" name="Pladsholder til diasnumm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000">
                <a:solidFill>
                  <a:srgbClr val="54616E"/>
                </a:solidFill>
              </a:defRPr>
            </a:lvl1pPr>
          </a:lstStyle>
          <a:p>
            <a:fld id="{409B8A6B-2702-4E09-BF63-7CC1F22DFC4D}" type="slidenum">
              <a:rPr lang="da-DK" smtClean="0"/>
              <a:pPr/>
              <a:t>‹#›</a:t>
            </a:fld>
            <a:endParaRPr lang="da-DK" dirty="0"/>
          </a:p>
        </p:txBody>
      </p:sp>
      <p:pic>
        <p:nvPicPr>
          <p:cNvPr id="8" name="Billed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31940" y="4801716"/>
            <a:ext cx="1224137" cy="861915"/>
          </a:xfrm>
          <a:prstGeom prst="rect">
            <a:avLst/>
          </a:prstGeom>
        </p:spPr>
      </p:pic>
    </p:spTree>
    <p:extLst>
      <p:ext uri="{BB962C8B-B14F-4D97-AF65-F5344CB8AC3E}">
        <p14:creationId xmlns:p14="http://schemas.microsoft.com/office/powerpoint/2010/main" val="1408996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Lst>
  <p:transition>
    <p:fade/>
  </p:transition>
  <p:timing>
    <p:tnLst>
      <p:par>
        <p:cTn id="1" dur="indefinite" restart="never" nodeType="tmRoot"/>
      </p:par>
    </p:tnLst>
  </p:timing>
  <p:hf sldNum="0" hdr="0" ftr="0" dt="0"/>
  <p:txStyles>
    <p:titleStyle>
      <a:lvl1pPr algn="l" defTabSz="914400" rtl="0" eaLnBrk="1" latinLnBrk="0" hangingPunct="1">
        <a:spcBef>
          <a:spcPct val="0"/>
        </a:spcBef>
        <a:buNone/>
        <a:defRPr sz="2400" kern="1200" baseline="0">
          <a:solidFill>
            <a:srgbClr val="211A5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Innovation modes </a:t>
            </a:r>
            <a:r>
              <a:rPr lang="en-US" dirty="0" smtClean="0"/>
              <a:t>and institutional context</a:t>
            </a:r>
            <a:br>
              <a:rPr lang="en-US" dirty="0" smtClean="0"/>
            </a:br>
            <a:r>
              <a:rPr lang="en-US" dirty="0" smtClean="0"/>
              <a:t>-</a:t>
            </a:r>
            <a:r>
              <a:rPr lang="en-US" sz="1300" dirty="0" smtClean="0"/>
              <a:t>An exploratory study of EIGHT NATIONAL SYSTEMS OF INNOVATION</a:t>
            </a:r>
            <a:r>
              <a:rPr lang="en-US" sz="1400" dirty="0" smtClean="0"/>
              <a:t>- </a:t>
            </a:r>
            <a:endParaRPr lang="en-US" sz="1400" dirty="0"/>
          </a:p>
        </p:txBody>
      </p:sp>
      <p:sp>
        <p:nvSpPr>
          <p:cNvPr id="3" name="Subtitle 2"/>
          <p:cNvSpPr>
            <a:spLocks noGrp="1"/>
          </p:cNvSpPr>
          <p:nvPr>
            <p:ph type="subTitle" idx="1"/>
          </p:nvPr>
        </p:nvSpPr>
        <p:spPr/>
        <p:txBody>
          <a:bodyPr>
            <a:normAutofit fontScale="77500" lnSpcReduction="20000"/>
          </a:bodyPr>
          <a:lstStyle/>
          <a:p>
            <a:r>
              <a:rPr lang="en-US" cap="none" dirty="0" smtClean="0"/>
              <a:t>Marija Rakas &amp; Ina Drejer</a:t>
            </a:r>
          </a:p>
          <a:p>
            <a:r>
              <a:rPr lang="en-US" cap="none" dirty="0" smtClean="0"/>
              <a:t>rakas@business.aau.dk, id@business.aau.dk</a:t>
            </a:r>
          </a:p>
          <a:p>
            <a:endParaRPr lang="en-US" cap="none" dirty="0" smtClean="0"/>
          </a:p>
          <a:p>
            <a:r>
              <a:rPr lang="en-US" sz="1400" cap="none" dirty="0" smtClean="0"/>
              <a:t>Aalborg University, Department Of Business and Management, IKE / DRUID, Denmark</a:t>
            </a:r>
          </a:p>
        </p:txBody>
      </p:sp>
    </p:spTree>
    <p:extLst>
      <p:ext uri="{BB962C8B-B14F-4D97-AF65-F5344CB8AC3E}">
        <p14:creationId xmlns:p14="http://schemas.microsoft.com/office/powerpoint/2010/main" val="172944183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 for your attention !</a:t>
            </a:r>
            <a:endParaRPr lang="en-US" dirty="0"/>
          </a:p>
        </p:txBody>
      </p:sp>
    </p:spTree>
    <p:extLst>
      <p:ext uri="{BB962C8B-B14F-4D97-AF65-F5344CB8AC3E}">
        <p14:creationId xmlns:p14="http://schemas.microsoft.com/office/powerpoint/2010/main" val="37952008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presentation</a:t>
            </a:r>
            <a:endParaRPr lang="en-US" dirty="0"/>
          </a:p>
        </p:txBody>
      </p:sp>
      <p:sp>
        <p:nvSpPr>
          <p:cNvPr id="3" name="Content Placeholder 2"/>
          <p:cNvSpPr>
            <a:spLocks noGrp="1"/>
          </p:cNvSpPr>
          <p:nvPr>
            <p:ph idx="1"/>
          </p:nvPr>
        </p:nvSpPr>
        <p:spPr/>
        <p:txBody>
          <a:bodyPr/>
          <a:lstStyle/>
          <a:p>
            <a:r>
              <a:rPr lang="en-US" dirty="0" smtClean="0"/>
              <a:t>Research question</a:t>
            </a:r>
          </a:p>
          <a:p>
            <a:r>
              <a:rPr lang="en-US" dirty="0" smtClean="0"/>
              <a:t>Motivation and aim</a:t>
            </a:r>
          </a:p>
          <a:p>
            <a:r>
              <a:rPr lang="en-US" dirty="0" smtClean="0"/>
              <a:t>Theoretical starting point</a:t>
            </a:r>
          </a:p>
          <a:p>
            <a:r>
              <a:rPr lang="en-US" dirty="0" smtClean="0"/>
              <a:t>Operationalizing institutional context</a:t>
            </a:r>
          </a:p>
          <a:p>
            <a:r>
              <a:rPr lang="en-US" dirty="0" smtClean="0"/>
              <a:t>Data</a:t>
            </a:r>
          </a:p>
          <a:p>
            <a:r>
              <a:rPr lang="en-US" dirty="0" smtClean="0"/>
              <a:t>Outline of the empirical analysis</a:t>
            </a:r>
          </a:p>
          <a:p>
            <a:pPr lvl="1"/>
            <a:r>
              <a:rPr lang="en-US" dirty="0" smtClean="0"/>
              <a:t>Initial </a:t>
            </a:r>
            <a:r>
              <a:rPr lang="en-US" dirty="0" err="1" smtClean="0"/>
              <a:t>descriptives</a:t>
            </a:r>
            <a:r>
              <a:rPr lang="en-US" dirty="0" smtClean="0"/>
              <a:t> on  institutional set-ups (classifying countries)</a:t>
            </a:r>
          </a:p>
          <a:p>
            <a:pPr lvl="1"/>
            <a:r>
              <a:rPr lang="en-US" dirty="0" smtClean="0"/>
              <a:t>Empirical approach</a:t>
            </a:r>
          </a:p>
        </p:txBody>
      </p:sp>
    </p:spTree>
    <p:extLst>
      <p:ext uri="{BB962C8B-B14F-4D97-AF65-F5344CB8AC3E}">
        <p14:creationId xmlns:p14="http://schemas.microsoft.com/office/powerpoint/2010/main" val="12345816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How (and to what extent) are national institutional settings reflected in the firms’ mode of innovation?</a:t>
            </a:r>
          </a:p>
          <a:p>
            <a:pPr lvl="1"/>
            <a:r>
              <a:rPr lang="en-US" dirty="0" smtClean="0"/>
              <a:t>Are different types of </a:t>
            </a:r>
            <a:r>
              <a:rPr lang="en-US" dirty="0"/>
              <a:t>institutional </a:t>
            </a:r>
            <a:r>
              <a:rPr lang="en-US" dirty="0" smtClean="0"/>
              <a:t>settings associated with particular modes of innovation ? Implying that particular modes of innovation are more dominant (frequent) in specific institutional settings (including whether particular elements of the institutional settings can be related to innovation mode).</a:t>
            </a:r>
          </a:p>
        </p:txBody>
      </p:sp>
    </p:spTree>
    <p:extLst>
      <p:ext uri="{BB962C8B-B14F-4D97-AF65-F5344CB8AC3E}">
        <p14:creationId xmlns:p14="http://schemas.microsoft.com/office/powerpoint/2010/main" val="9655717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and aim</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Theoretical motivation: </a:t>
            </a:r>
          </a:p>
          <a:p>
            <a:pPr lvl="1"/>
            <a:r>
              <a:rPr lang="en-US" dirty="0" smtClean="0"/>
              <a:t>Broadening the understanding of the role of institutions in the functioning of the NSI as reflected in the behavior of innovative firms</a:t>
            </a:r>
          </a:p>
          <a:p>
            <a:pPr lvl="1"/>
            <a:r>
              <a:rPr lang="en-US" dirty="0"/>
              <a:t>T</a:t>
            </a:r>
            <a:r>
              <a:rPr lang="en-US" dirty="0" smtClean="0"/>
              <a:t>he indirect role of institutions for firms’ innovation behavior is often overlooked in NSI studies</a:t>
            </a:r>
          </a:p>
          <a:p>
            <a:pPr lvl="2"/>
            <a:r>
              <a:rPr lang="en-US" dirty="0" smtClean="0"/>
              <a:t>To develop empirically based propositions on how institutions contribute to shape firms’ innovation behavior</a:t>
            </a:r>
          </a:p>
          <a:p>
            <a:pPr marL="0" indent="0">
              <a:buNone/>
            </a:pPr>
            <a:endParaRPr lang="en-US" dirty="0"/>
          </a:p>
          <a:p>
            <a:r>
              <a:rPr lang="en-US" dirty="0" smtClean="0"/>
              <a:t>Policy motivation: Context specificity of innovation policy matters</a:t>
            </a:r>
          </a:p>
          <a:p>
            <a:pPr lvl="1"/>
            <a:endParaRPr lang="en-US" dirty="0" smtClean="0"/>
          </a:p>
          <a:p>
            <a:endParaRPr lang="en-US" dirty="0"/>
          </a:p>
        </p:txBody>
      </p:sp>
    </p:spTree>
    <p:extLst>
      <p:ext uri="{BB962C8B-B14F-4D97-AF65-F5344CB8AC3E}">
        <p14:creationId xmlns:p14="http://schemas.microsoft.com/office/powerpoint/2010/main" val="92003159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starting points - Institutions</a:t>
            </a:r>
            <a:endParaRPr lang="en-US" dirty="0"/>
          </a:p>
        </p:txBody>
      </p:sp>
      <p:sp>
        <p:nvSpPr>
          <p:cNvPr id="3" name="Content Placeholder 2"/>
          <p:cNvSpPr>
            <a:spLocks noGrp="1"/>
          </p:cNvSpPr>
          <p:nvPr>
            <p:ph idx="1"/>
          </p:nvPr>
        </p:nvSpPr>
        <p:spPr>
          <a:xfrm>
            <a:off x="467544" y="985292"/>
            <a:ext cx="8352928" cy="3744417"/>
          </a:xfrm>
        </p:spPr>
        <p:txBody>
          <a:bodyPr>
            <a:normAutofit fontScale="40000" lnSpcReduction="20000"/>
          </a:bodyPr>
          <a:lstStyle/>
          <a:p>
            <a:r>
              <a:rPr lang="en-US" sz="3500" dirty="0" smtClean="0"/>
              <a:t>National System of Innovation (Lundvall, 1992; Edquist,1997; and further developments in this branch of literature). </a:t>
            </a:r>
          </a:p>
          <a:p>
            <a:pPr lvl="1"/>
            <a:r>
              <a:rPr lang="en-US" sz="2500" dirty="0" smtClean="0"/>
              <a:t>The behavior of firms is shaped by the institutions that constitute barriers and incentives for innovation.</a:t>
            </a:r>
          </a:p>
          <a:p>
            <a:pPr lvl="1"/>
            <a:r>
              <a:rPr lang="en-US" sz="2500" dirty="0" smtClean="0"/>
              <a:t>They distinguish between organizations (firms, universities, state agencies, etc.) and institutions (formal: laws, regulations; informal: common laws, customs, traditions, etc.).</a:t>
            </a:r>
          </a:p>
          <a:p>
            <a:pPr marL="457200" lvl="1" indent="0">
              <a:buNone/>
            </a:pPr>
            <a:endParaRPr lang="en-US" sz="2500" dirty="0" smtClean="0"/>
          </a:p>
          <a:p>
            <a:r>
              <a:rPr lang="en-US" sz="3500" dirty="0" smtClean="0"/>
              <a:t>Institutional economics (North, 1990)</a:t>
            </a:r>
          </a:p>
          <a:p>
            <a:pPr lvl="1"/>
            <a:r>
              <a:rPr lang="en-US" sz="2500" dirty="0" smtClean="0"/>
              <a:t>Institutions structure incentives and human exchange (political, social or economic).</a:t>
            </a:r>
          </a:p>
          <a:p>
            <a:pPr lvl="1"/>
            <a:r>
              <a:rPr lang="en-US" sz="2500" dirty="0" smtClean="0"/>
              <a:t>Institutions are the rules of the game in the society (formal: markets, laws, property rights, etc.; informal: sanctions, customs, traditions, etc. ).</a:t>
            </a:r>
          </a:p>
          <a:p>
            <a:pPr lvl="1"/>
            <a:endParaRPr lang="en-US" sz="2500" dirty="0" smtClean="0"/>
          </a:p>
          <a:p>
            <a:r>
              <a:rPr lang="en-US" sz="3500" dirty="0" smtClean="0"/>
              <a:t>Evolutionary economics (Nelson, 2002 attempts to bridge evolutionary and institutional economics)</a:t>
            </a:r>
          </a:p>
          <a:p>
            <a:pPr lvl="1"/>
            <a:r>
              <a:rPr lang="en-US" sz="2500" dirty="0" smtClean="0"/>
              <a:t>The institutions shape the technologies used by the society.</a:t>
            </a:r>
          </a:p>
          <a:p>
            <a:pPr lvl="1"/>
            <a:r>
              <a:rPr lang="en-US" sz="2500" dirty="0" smtClean="0"/>
              <a:t>Routines are suggested as a unifying concept that can be used by both evolutionary and institutional economics (“the way of doing something, a course of action”, e.g. business practices).</a:t>
            </a:r>
          </a:p>
          <a:p>
            <a:pPr lvl="1"/>
            <a:endParaRPr lang="en-US" sz="2500" dirty="0" smtClean="0"/>
          </a:p>
          <a:p>
            <a:r>
              <a:rPr lang="en-US" sz="3500" dirty="0" smtClean="0"/>
              <a:t>Varieties of capitalism (Hall and Soskice, 2001; and further developments such as </a:t>
            </a:r>
            <a:r>
              <a:rPr lang="en-US" sz="3500" dirty="0" err="1" smtClean="0"/>
              <a:t>Meelen</a:t>
            </a:r>
            <a:r>
              <a:rPr lang="en-US" sz="3500" dirty="0" smtClean="0"/>
              <a:t> et al., 2017)</a:t>
            </a:r>
          </a:p>
          <a:p>
            <a:pPr lvl="1"/>
            <a:r>
              <a:rPr lang="en-US" sz="2500" dirty="0" smtClean="0"/>
              <a:t>The national institutions (following North’s (1990) definition) offer a distinct set of opportunities, to which firms adjust their strategies.</a:t>
            </a:r>
          </a:p>
          <a:p>
            <a:pPr lvl="1"/>
            <a:r>
              <a:rPr lang="en-US" sz="2500" dirty="0"/>
              <a:t>D</a:t>
            </a:r>
            <a:r>
              <a:rPr lang="en-US" sz="2500" dirty="0" smtClean="0"/>
              <a:t>istinguish between two different types of political economies: Liberal market economies and Coordinated market economies. </a:t>
            </a:r>
          </a:p>
          <a:p>
            <a:pPr lvl="1"/>
            <a:r>
              <a:rPr lang="en-US" sz="2500" dirty="0" smtClean="0"/>
              <a:t>The main focus is on five spheres: Industrial relations, Vocational training and education, Corporate governance, Interfirm relations and Relations with employees.</a:t>
            </a:r>
          </a:p>
          <a:p>
            <a:pPr lvl="1"/>
            <a:endParaRPr lang="en-US" dirty="0"/>
          </a:p>
        </p:txBody>
      </p:sp>
    </p:spTree>
    <p:extLst>
      <p:ext uri="{BB962C8B-B14F-4D97-AF65-F5344CB8AC3E}">
        <p14:creationId xmlns:p14="http://schemas.microsoft.com/office/powerpoint/2010/main" val="43593543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Insights from innovation theory – Modes of Innovation</a:t>
            </a:r>
            <a:endParaRPr lang="en-US" dirty="0"/>
          </a:p>
        </p:txBody>
      </p:sp>
      <p:sp>
        <p:nvSpPr>
          <p:cNvPr id="3" name="Content Placeholder 2"/>
          <p:cNvSpPr>
            <a:spLocks noGrp="1"/>
          </p:cNvSpPr>
          <p:nvPr>
            <p:ph idx="1"/>
          </p:nvPr>
        </p:nvSpPr>
        <p:spPr/>
        <p:txBody>
          <a:bodyPr/>
          <a:lstStyle/>
          <a:p>
            <a:r>
              <a:rPr lang="en-US" dirty="0" smtClean="0"/>
              <a:t>Sectoral taxonomies of technological </a:t>
            </a:r>
            <a:r>
              <a:rPr lang="en-US" dirty="0"/>
              <a:t>trajectories </a:t>
            </a:r>
            <a:r>
              <a:rPr lang="en-US" dirty="0" smtClean="0"/>
              <a:t>(Pavitt, 1984; and further developments)</a:t>
            </a:r>
          </a:p>
          <a:p>
            <a:pPr lvl="1"/>
            <a:r>
              <a:rPr lang="en-US" dirty="0" smtClean="0"/>
              <a:t>Classifying firms according to: sources of technology/innovation, types of users, means of appropriation, focus on product or process innovation, etc.</a:t>
            </a:r>
          </a:p>
          <a:p>
            <a:r>
              <a:rPr lang="en-US" dirty="0" smtClean="0"/>
              <a:t>Modes of learning for innovation (Jensen et al., 2007) </a:t>
            </a:r>
          </a:p>
          <a:p>
            <a:pPr lvl="1"/>
            <a:r>
              <a:rPr lang="en-US" dirty="0" smtClean="0"/>
              <a:t>DUI (Doing, Using and Interacting)</a:t>
            </a:r>
          </a:p>
          <a:p>
            <a:pPr lvl="1"/>
            <a:r>
              <a:rPr lang="en-US" dirty="0" smtClean="0"/>
              <a:t>STI (Science and Technology based innovation)</a:t>
            </a:r>
          </a:p>
          <a:p>
            <a:r>
              <a:rPr lang="en-US" dirty="0" smtClean="0"/>
              <a:t>National differences in innovation modes (e.g. </a:t>
            </a:r>
            <a:r>
              <a:rPr lang="en-US" dirty="0" err="1" smtClean="0"/>
              <a:t>Srholec</a:t>
            </a:r>
            <a:r>
              <a:rPr lang="en-US" dirty="0" smtClean="0"/>
              <a:t> and </a:t>
            </a:r>
            <a:r>
              <a:rPr lang="en-US" dirty="0" err="1" smtClean="0"/>
              <a:t>Verspagen</a:t>
            </a:r>
            <a:r>
              <a:rPr lang="en-US" dirty="0" smtClean="0"/>
              <a:t>, 2008, </a:t>
            </a:r>
            <a:r>
              <a:rPr lang="en-US" dirty="0" err="1" smtClean="0"/>
              <a:t>Peneder</a:t>
            </a:r>
            <a:r>
              <a:rPr lang="en-US" dirty="0" smtClean="0"/>
              <a:t>, M., 2010)</a:t>
            </a:r>
          </a:p>
          <a:p>
            <a:pPr lvl="1"/>
            <a:endParaRPr lang="en-US" dirty="0" smtClean="0"/>
          </a:p>
          <a:p>
            <a:endParaRPr lang="en-US" dirty="0" smtClean="0"/>
          </a:p>
          <a:p>
            <a:pPr marL="57150" indent="0">
              <a:buNone/>
            </a:pPr>
            <a:endParaRPr lang="en-US" dirty="0" smtClean="0"/>
          </a:p>
          <a:p>
            <a:endParaRPr lang="en-US" dirty="0"/>
          </a:p>
        </p:txBody>
      </p:sp>
    </p:spTree>
    <p:extLst>
      <p:ext uri="{BB962C8B-B14F-4D97-AF65-F5344CB8AC3E}">
        <p14:creationId xmlns:p14="http://schemas.microsoft.com/office/powerpoint/2010/main" val="36617511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Operationalizing institutional context</a:t>
            </a:r>
            <a:endParaRPr lang="en-US" dirty="0"/>
          </a:p>
        </p:txBody>
      </p:sp>
      <p:sp>
        <p:nvSpPr>
          <p:cNvPr id="3" name="Content Placeholder 2"/>
          <p:cNvSpPr>
            <a:spLocks noGrp="1"/>
          </p:cNvSpPr>
          <p:nvPr>
            <p:ph idx="1"/>
          </p:nvPr>
        </p:nvSpPr>
        <p:spPr>
          <a:xfrm>
            <a:off x="457200" y="1297328"/>
            <a:ext cx="4762872" cy="4080452"/>
          </a:xfrm>
        </p:spPr>
        <p:txBody>
          <a:bodyPr>
            <a:normAutofit fontScale="40000" lnSpcReduction="20000"/>
          </a:bodyPr>
          <a:lstStyle/>
          <a:p>
            <a:r>
              <a:rPr lang="en-US" sz="3000" dirty="0" smtClean="0"/>
              <a:t>Formal institutions</a:t>
            </a:r>
            <a:r>
              <a:rPr lang="en-US" sz="2200" dirty="0" smtClean="0"/>
              <a:t>:</a:t>
            </a:r>
          </a:p>
          <a:p>
            <a:pPr lvl="1"/>
            <a:r>
              <a:rPr lang="en-US" sz="3000" dirty="0" smtClean="0"/>
              <a:t>Legal framework</a:t>
            </a:r>
          </a:p>
          <a:p>
            <a:pPr lvl="2"/>
            <a:r>
              <a:rPr lang="en-US" sz="2200" dirty="0" smtClean="0"/>
              <a:t>Law/regulations</a:t>
            </a:r>
          </a:p>
          <a:p>
            <a:pPr lvl="2"/>
            <a:r>
              <a:rPr lang="en-US" sz="2200" dirty="0" smtClean="0"/>
              <a:t>Corruption</a:t>
            </a:r>
          </a:p>
          <a:p>
            <a:pPr lvl="1"/>
            <a:r>
              <a:rPr lang="en-US" sz="3000" dirty="0" smtClean="0"/>
              <a:t>IPR</a:t>
            </a:r>
          </a:p>
          <a:p>
            <a:pPr lvl="2"/>
            <a:r>
              <a:rPr lang="en-US" sz="2200" dirty="0" smtClean="0"/>
              <a:t>Protection</a:t>
            </a:r>
          </a:p>
          <a:p>
            <a:pPr lvl="2"/>
            <a:r>
              <a:rPr lang="en-US" sz="2200" dirty="0" smtClean="0"/>
              <a:t>Enforcement</a:t>
            </a:r>
          </a:p>
          <a:p>
            <a:pPr lvl="2"/>
            <a:r>
              <a:rPr lang="en-US" sz="2200" dirty="0" smtClean="0"/>
              <a:t>IP Theft</a:t>
            </a:r>
          </a:p>
          <a:p>
            <a:pPr lvl="1"/>
            <a:r>
              <a:rPr lang="en-US" sz="3000" dirty="0" smtClean="0"/>
              <a:t>Market</a:t>
            </a:r>
          </a:p>
          <a:p>
            <a:pPr lvl="2"/>
            <a:r>
              <a:rPr lang="en-US" sz="2500" dirty="0" smtClean="0"/>
              <a:t>Regulatory environment</a:t>
            </a:r>
          </a:p>
          <a:p>
            <a:pPr lvl="3"/>
            <a:r>
              <a:rPr lang="en-US" sz="2200" dirty="0" smtClean="0"/>
              <a:t>Starting a business</a:t>
            </a:r>
          </a:p>
          <a:p>
            <a:pPr lvl="3"/>
            <a:r>
              <a:rPr lang="en-US" sz="2200" dirty="0" smtClean="0"/>
              <a:t>Acquiring a property</a:t>
            </a:r>
          </a:p>
          <a:p>
            <a:pPr lvl="3"/>
            <a:r>
              <a:rPr lang="en-US" sz="2200" dirty="0" smtClean="0"/>
              <a:t>Enforcing contracts</a:t>
            </a:r>
          </a:p>
          <a:p>
            <a:pPr lvl="3"/>
            <a:r>
              <a:rPr lang="en-US" sz="2200" dirty="0" smtClean="0"/>
              <a:t>Acquiring talent/flexible labor market</a:t>
            </a:r>
          </a:p>
          <a:p>
            <a:pPr lvl="3"/>
            <a:r>
              <a:rPr lang="en-US" sz="2200" dirty="0" smtClean="0"/>
              <a:t>Closing a business</a:t>
            </a:r>
          </a:p>
          <a:p>
            <a:pPr lvl="2"/>
            <a:r>
              <a:rPr lang="en-US" sz="2500" dirty="0" smtClean="0"/>
              <a:t>Competitive environment</a:t>
            </a:r>
          </a:p>
          <a:p>
            <a:pPr lvl="3"/>
            <a:r>
              <a:rPr lang="en-US" sz="2200" dirty="0" smtClean="0"/>
              <a:t>Intensity of local competition</a:t>
            </a:r>
          </a:p>
          <a:p>
            <a:pPr lvl="3"/>
            <a:r>
              <a:rPr lang="en-US" sz="2200" dirty="0" smtClean="0"/>
              <a:t>Extent of market dominance</a:t>
            </a:r>
          </a:p>
          <a:p>
            <a:pPr lvl="3"/>
            <a:r>
              <a:rPr lang="en-US" sz="2200" dirty="0" smtClean="0"/>
              <a:t>Efficiency of legal framework to challenge regulations</a:t>
            </a:r>
          </a:p>
          <a:p>
            <a:pPr lvl="2"/>
            <a:r>
              <a:rPr lang="en-US" sz="2500" dirty="0" smtClean="0"/>
              <a:t>Entrepreneurial environment</a:t>
            </a:r>
          </a:p>
          <a:p>
            <a:pPr lvl="3"/>
            <a:r>
              <a:rPr lang="en-US" sz="2200" dirty="0" smtClean="0"/>
              <a:t>Barriers to competition</a:t>
            </a:r>
          </a:p>
          <a:p>
            <a:pPr lvl="3"/>
            <a:r>
              <a:rPr lang="en-US" sz="2200" dirty="0" smtClean="0"/>
              <a:t>New firms creation</a:t>
            </a:r>
          </a:p>
          <a:p>
            <a:pPr lvl="3"/>
            <a:r>
              <a:rPr lang="en-US" sz="2200" dirty="0" smtClean="0"/>
              <a:t>Administrative burden</a:t>
            </a:r>
          </a:p>
          <a:p>
            <a:pPr lvl="1"/>
            <a:r>
              <a:rPr lang="en-US" sz="3000" dirty="0" smtClean="0"/>
              <a:t>Openness (Regulatory and administrative burden)</a:t>
            </a:r>
          </a:p>
          <a:p>
            <a:pPr lvl="2"/>
            <a:r>
              <a:rPr lang="en-US" sz="2500" dirty="0" smtClean="0"/>
              <a:t>Movement of capital</a:t>
            </a:r>
          </a:p>
          <a:p>
            <a:pPr lvl="2"/>
            <a:r>
              <a:rPr lang="en-US" sz="2500" dirty="0" smtClean="0"/>
              <a:t>Movement of people</a:t>
            </a:r>
          </a:p>
          <a:p>
            <a:pPr lvl="2"/>
            <a:r>
              <a:rPr lang="en-US" sz="2500" dirty="0" smtClean="0"/>
              <a:t>Import regulation</a:t>
            </a:r>
          </a:p>
          <a:p>
            <a:pPr lvl="2"/>
            <a:endParaRPr lang="en-US" dirty="0" smtClean="0"/>
          </a:p>
          <a:p>
            <a:pPr lvl="1"/>
            <a:endParaRPr lang="en-US" dirty="0"/>
          </a:p>
        </p:txBody>
      </p:sp>
      <p:sp>
        <p:nvSpPr>
          <p:cNvPr id="4" name="Content Placeholder 3"/>
          <p:cNvSpPr>
            <a:spLocks noGrp="1"/>
          </p:cNvSpPr>
          <p:nvPr>
            <p:ph idx="13"/>
          </p:nvPr>
        </p:nvSpPr>
        <p:spPr>
          <a:xfrm>
            <a:off x="5220072" y="1297328"/>
            <a:ext cx="3466728" cy="3792419"/>
          </a:xfrm>
        </p:spPr>
        <p:txBody>
          <a:bodyPr>
            <a:normAutofit/>
          </a:bodyPr>
          <a:lstStyle/>
          <a:p>
            <a:pPr lvl="1"/>
            <a:r>
              <a:rPr lang="en-US" sz="1200" dirty="0" smtClean="0"/>
              <a:t>Informal institutions:</a:t>
            </a:r>
            <a:endParaRPr lang="en-US" sz="1200" dirty="0"/>
          </a:p>
          <a:p>
            <a:pPr lvl="2"/>
            <a:r>
              <a:rPr lang="en-US" sz="1200" dirty="0" smtClean="0"/>
              <a:t>Trust </a:t>
            </a:r>
          </a:p>
          <a:p>
            <a:pPr lvl="3"/>
            <a:r>
              <a:rPr lang="en-US" sz="1000" dirty="0" smtClean="0"/>
              <a:t>Trust in others</a:t>
            </a:r>
          </a:p>
          <a:p>
            <a:pPr lvl="3"/>
            <a:r>
              <a:rPr lang="en-US" sz="1000" dirty="0" smtClean="0"/>
              <a:t>Confidence in social institutions</a:t>
            </a:r>
            <a:endParaRPr lang="en-US" sz="1000" dirty="0"/>
          </a:p>
          <a:p>
            <a:pPr lvl="2"/>
            <a:r>
              <a:rPr lang="en-US" sz="1200" dirty="0" smtClean="0"/>
              <a:t>Tolerance</a:t>
            </a:r>
          </a:p>
          <a:p>
            <a:pPr lvl="3"/>
            <a:r>
              <a:rPr lang="en-US" sz="1000" dirty="0" smtClean="0"/>
              <a:t>Minority groups</a:t>
            </a:r>
          </a:p>
          <a:p>
            <a:pPr lvl="2"/>
            <a:r>
              <a:rPr lang="en-US" sz="1200" dirty="0" smtClean="0"/>
              <a:t>Equality</a:t>
            </a:r>
          </a:p>
          <a:p>
            <a:pPr lvl="3"/>
            <a:r>
              <a:rPr lang="en-US" sz="1000" dirty="0" smtClean="0"/>
              <a:t>Income</a:t>
            </a:r>
          </a:p>
          <a:p>
            <a:pPr lvl="3"/>
            <a:r>
              <a:rPr lang="en-US" sz="1000" dirty="0" smtClean="0"/>
              <a:t>Gender</a:t>
            </a:r>
          </a:p>
          <a:p>
            <a:pPr lvl="2"/>
            <a:r>
              <a:rPr lang="en-US" sz="1200" dirty="0" smtClean="0"/>
              <a:t>Social norms</a:t>
            </a:r>
          </a:p>
          <a:p>
            <a:pPr lvl="3"/>
            <a:r>
              <a:rPr lang="en-US" sz="1000" dirty="0" smtClean="0"/>
              <a:t>Pro/anti social behavior</a:t>
            </a:r>
            <a:endParaRPr lang="en-US" sz="1000" dirty="0"/>
          </a:p>
          <a:p>
            <a:pPr marL="0" indent="0">
              <a:buNone/>
            </a:pPr>
            <a:endParaRPr lang="en-US" dirty="0" smtClean="0"/>
          </a:p>
          <a:p>
            <a:pPr marL="0" indent="0">
              <a:buNone/>
            </a:pPr>
            <a:r>
              <a:rPr lang="en-US" sz="1000" dirty="0" smtClean="0"/>
              <a:t>Data sources: </a:t>
            </a:r>
          </a:p>
          <a:p>
            <a:r>
              <a:rPr lang="en-US" sz="1000" dirty="0" smtClean="0"/>
              <a:t>Atkinson, R. D., Ezell, S.J. and Stewart, L. A. (2012) The global innovation policy index, ITIF and Kauffman Foundation</a:t>
            </a:r>
          </a:p>
          <a:p>
            <a:r>
              <a:rPr lang="en-US" sz="1000" dirty="0" smtClean="0"/>
              <a:t>OECD(2011) Society at a Glance 2011: OECD Social indicators, OECD Publishing</a:t>
            </a:r>
            <a:endParaRPr lang="en-US" sz="1000" dirty="0"/>
          </a:p>
        </p:txBody>
      </p:sp>
    </p:spTree>
    <p:extLst>
      <p:ext uri="{BB962C8B-B14F-4D97-AF65-F5344CB8AC3E}">
        <p14:creationId xmlns:p14="http://schemas.microsoft.com/office/powerpoint/2010/main" val="19749201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normAutofit fontScale="70000" lnSpcReduction="20000"/>
          </a:bodyPr>
          <a:lstStyle/>
          <a:p>
            <a:r>
              <a:rPr lang="en-GB" dirty="0" smtClean="0"/>
              <a:t>Firm level data</a:t>
            </a:r>
          </a:p>
          <a:p>
            <a:pPr lvl="1"/>
            <a:r>
              <a:rPr lang="en-GB" dirty="0" smtClean="0"/>
              <a:t>Community innovation survey data (2010,2012,2014) – Micro data</a:t>
            </a:r>
          </a:p>
          <a:p>
            <a:pPr lvl="1"/>
            <a:r>
              <a:rPr lang="en-GB" dirty="0" smtClean="0"/>
              <a:t>Types of information : </a:t>
            </a:r>
          </a:p>
          <a:p>
            <a:pPr lvl="1"/>
            <a:r>
              <a:rPr lang="en-GB" sz="1600" dirty="0" err="1"/>
              <a:t>i</a:t>
            </a:r>
            <a:r>
              <a:rPr lang="en-GB" sz="1600" dirty="0" smtClean="0"/>
              <a:t>) </a:t>
            </a:r>
            <a:r>
              <a:rPr lang="en-GB" sz="1600" dirty="0"/>
              <a:t>General information about the </a:t>
            </a:r>
            <a:r>
              <a:rPr lang="en-GB" sz="1600" dirty="0" smtClean="0"/>
              <a:t>enterprise</a:t>
            </a:r>
          </a:p>
          <a:p>
            <a:pPr lvl="1"/>
            <a:r>
              <a:rPr lang="en-GB" sz="1400" dirty="0" smtClean="0"/>
              <a:t>ii) Product </a:t>
            </a:r>
            <a:r>
              <a:rPr lang="en-GB" sz="1400" dirty="0"/>
              <a:t>(good or service) innovation </a:t>
            </a:r>
            <a:endParaRPr lang="en-GB" sz="1400" dirty="0" smtClean="0"/>
          </a:p>
          <a:p>
            <a:pPr lvl="1"/>
            <a:r>
              <a:rPr lang="en-GB" sz="1400" dirty="0" smtClean="0"/>
              <a:t>iii) </a:t>
            </a:r>
            <a:r>
              <a:rPr lang="en-GB" sz="1400" dirty="0"/>
              <a:t>Process innovation </a:t>
            </a:r>
            <a:endParaRPr lang="en-GB" sz="1400" dirty="0" smtClean="0"/>
          </a:p>
          <a:p>
            <a:pPr lvl="1"/>
            <a:r>
              <a:rPr lang="en-GB" sz="1400" dirty="0" smtClean="0"/>
              <a:t>iv) </a:t>
            </a:r>
            <a:r>
              <a:rPr lang="en-GB" sz="1400" dirty="0"/>
              <a:t>Activities and expenditures for product and process innovations </a:t>
            </a:r>
            <a:endParaRPr lang="en-GB" sz="1400" dirty="0" smtClean="0"/>
          </a:p>
          <a:p>
            <a:pPr lvl="1"/>
            <a:r>
              <a:rPr lang="en-GB" sz="1400" dirty="0" smtClean="0"/>
              <a:t>v) </a:t>
            </a:r>
            <a:r>
              <a:rPr lang="en-GB" sz="1400" dirty="0"/>
              <a:t>Sources of information and co-operation for product and process innovation </a:t>
            </a:r>
            <a:endParaRPr lang="en-GB" sz="1400" dirty="0" smtClean="0"/>
          </a:p>
          <a:p>
            <a:pPr lvl="1"/>
            <a:r>
              <a:rPr lang="en-GB" sz="1400" dirty="0" smtClean="0"/>
              <a:t>vi) </a:t>
            </a:r>
            <a:r>
              <a:rPr lang="en-GB" sz="1400" dirty="0"/>
              <a:t>Competitiveness of </a:t>
            </a:r>
            <a:r>
              <a:rPr lang="en-GB" sz="1400" dirty="0" smtClean="0"/>
              <a:t>enterprise's </a:t>
            </a:r>
            <a:r>
              <a:rPr lang="en-GB" sz="1400" dirty="0"/>
              <a:t>product and process innovations </a:t>
            </a:r>
            <a:endParaRPr lang="en-GB" sz="1400" dirty="0" smtClean="0"/>
          </a:p>
          <a:p>
            <a:pPr lvl="1"/>
            <a:r>
              <a:rPr lang="en-GB" sz="1400" dirty="0" smtClean="0"/>
              <a:t>vii) </a:t>
            </a:r>
            <a:r>
              <a:rPr lang="en-GB" sz="1400" dirty="0"/>
              <a:t>Organisational </a:t>
            </a:r>
            <a:r>
              <a:rPr lang="en-GB" sz="1400" dirty="0" smtClean="0"/>
              <a:t>Innovation</a:t>
            </a:r>
          </a:p>
          <a:p>
            <a:pPr lvl="1"/>
            <a:r>
              <a:rPr lang="en-GB" sz="1400" dirty="0" smtClean="0"/>
              <a:t>viii) </a:t>
            </a:r>
            <a:r>
              <a:rPr lang="en-GB" sz="1400" dirty="0"/>
              <a:t>Marketing </a:t>
            </a:r>
            <a:r>
              <a:rPr lang="en-GB" sz="1400" dirty="0" smtClean="0"/>
              <a:t>Innovation</a:t>
            </a:r>
          </a:p>
          <a:p>
            <a:pPr lvl="1"/>
            <a:r>
              <a:rPr lang="en-GB" sz="1400" dirty="0" smtClean="0"/>
              <a:t>ix) </a:t>
            </a:r>
            <a:r>
              <a:rPr lang="en-GB" sz="1400" dirty="0"/>
              <a:t>Strategies and obstacles for reaching your enterprise's goals </a:t>
            </a:r>
            <a:endParaRPr lang="en-GB" sz="1400" dirty="0" smtClean="0"/>
          </a:p>
          <a:p>
            <a:pPr lvl="1"/>
            <a:r>
              <a:rPr lang="en-GB" sz="1400" dirty="0" smtClean="0"/>
              <a:t>x) </a:t>
            </a:r>
            <a:r>
              <a:rPr lang="en-GB" sz="1400" dirty="0"/>
              <a:t>Basic economic information on your enterprise</a:t>
            </a:r>
            <a:r>
              <a:rPr lang="en-GB" sz="1400" dirty="0" smtClean="0"/>
              <a:t>.</a:t>
            </a:r>
          </a:p>
          <a:p>
            <a:r>
              <a:rPr lang="en-GB" dirty="0" smtClean="0"/>
              <a:t>Institutional context </a:t>
            </a:r>
          </a:p>
          <a:p>
            <a:pPr lvl="1"/>
            <a:r>
              <a:rPr lang="en-GB" dirty="0" smtClean="0"/>
              <a:t>Mostly survey data (e.g. Gallup World Poll, European Social Survey, World Bank Enterprise Surveys)</a:t>
            </a:r>
          </a:p>
          <a:p>
            <a:pPr lvl="1"/>
            <a:endParaRPr lang="en-GB" dirty="0" smtClean="0"/>
          </a:p>
          <a:p>
            <a:r>
              <a:rPr lang="en-GB" dirty="0" smtClean="0"/>
              <a:t>Countries included: Denmark ,Germany, Norway, </a:t>
            </a:r>
            <a:r>
              <a:rPr lang="en-GB" dirty="0"/>
              <a:t>Czech </a:t>
            </a:r>
            <a:r>
              <a:rPr lang="en-GB" dirty="0" smtClean="0"/>
              <a:t>Republic, Hungary, Spain, Portugal, Estonia.</a:t>
            </a:r>
          </a:p>
          <a:p>
            <a:endParaRPr lang="en-US" dirty="0"/>
          </a:p>
        </p:txBody>
      </p:sp>
    </p:spTree>
    <p:extLst>
      <p:ext uri="{BB962C8B-B14F-4D97-AF65-F5344CB8AC3E}">
        <p14:creationId xmlns:p14="http://schemas.microsoft.com/office/powerpoint/2010/main" val="181022251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2400" dirty="0" smtClean="0"/>
              <a:t>Empirical approach</a:t>
            </a:r>
            <a:endParaRPr lang="en-US" sz="2400" dirty="0"/>
          </a:p>
        </p:txBody>
      </p:sp>
      <p:sp>
        <p:nvSpPr>
          <p:cNvPr id="3" name="Content Placeholder 2"/>
          <p:cNvSpPr>
            <a:spLocks noGrp="1"/>
          </p:cNvSpPr>
          <p:nvPr>
            <p:ph idx="1"/>
          </p:nvPr>
        </p:nvSpPr>
        <p:spPr/>
        <p:txBody>
          <a:bodyPr/>
          <a:lstStyle/>
          <a:p>
            <a:r>
              <a:rPr lang="en-US" dirty="0" smtClean="0"/>
              <a:t>Classifying countries by institutional set-up based on qualitative assessment (deviation from the EU average).</a:t>
            </a:r>
          </a:p>
          <a:p>
            <a:r>
              <a:rPr lang="en-US" dirty="0" smtClean="0"/>
              <a:t>Identifying innovation modes using factor analysis on the selected variables reflecting different types of innovation and innovation behavior.</a:t>
            </a:r>
          </a:p>
          <a:p>
            <a:r>
              <a:rPr lang="en-US" dirty="0" smtClean="0"/>
              <a:t>We use country by country step approach</a:t>
            </a:r>
          </a:p>
          <a:p>
            <a:r>
              <a:rPr lang="en-US" dirty="0" smtClean="0"/>
              <a:t>Dominant modes of innovation in each country is related to particular institutional set-up in order to assess whether </a:t>
            </a:r>
            <a:r>
              <a:rPr lang="en-US" dirty="0"/>
              <a:t>different types of institutional </a:t>
            </a:r>
            <a:r>
              <a:rPr lang="en-US" dirty="0" smtClean="0"/>
              <a:t>settings (or its specific elements) can be associated </a:t>
            </a:r>
            <a:r>
              <a:rPr lang="en-US" dirty="0"/>
              <a:t>with particular modes of </a:t>
            </a:r>
            <a:r>
              <a:rPr lang="en-US" dirty="0" smtClean="0"/>
              <a:t>innovation.</a:t>
            </a:r>
          </a:p>
          <a:p>
            <a:r>
              <a:rPr lang="en-US" dirty="0" smtClean="0"/>
              <a:t>Exploratory study mixing quantitative data analysis with qualitative assessments. </a:t>
            </a:r>
          </a:p>
          <a:p>
            <a:pPr lvl="1"/>
            <a:endParaRPr lang="en-US" dirty="0"/>
          </a:p>
        </p:txBody>
      </p:sp>
    </p:spTree>
    <p:extLst>
      <p:ext uri="{BB962C8B-B14F-4D97-AF65-F5344CB8AC3E}">
        <p14:creationId xmlns:p14="http://schemas.microsoft.com/office/powerpoint/2010/main" val="278553306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AU_EN_16_10_waves">
  <a:themeElements>
    <a:clrScheme name="AAU farver">
      <a:dk1>
        <a:srgbClr val="211A52"/>
      </a:dk1>
      <a:lt1>
        <a:srgbClr val="FFFFFF"/>
      </a:lt1>
      <a:dk2>
        <a:srgbClr val="54616E"/>
      </a:dk2>
      <a:lt2>
        <a:srgbClr val="FFFFFF"/>
      </a:lt2>
      <a:accent1>
        <a:srgbClr val="594FBF"/>
      </a:accent1>
      <a:accent2>
        <a:srgbClr val="B2A2C7"/>
      </a:accent2>
      <a:accent3>
        <a:srgbClr val="C3D69B"/>
      </a:accent3>
      <a:accent4>
        <a:srgbClr val="95B3D7"/>
      </a:accent4>
      <a:accent5>
        <a:srgbClr val="548DD4"/>
      </a:accent5>
      <a:accent6>
        <a:srgbClr val="BFBFBF"/>
      </a:accent6>
      <a:hlink>
        <a:srgbClr val="0000BF"/>
      </a:hlink>
      <a:folHlink>
        <a:srgbClr val="800080"/>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ølg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AAU_EN_16_10_waves</Template>
  <TotalTime>8870</TotalTime>
  <Words>1395</Words>
  <Application>Microsoft Office PowerPoint</Application>
  <PresentationFormat>On-screen Show (16:10)</PresentationFormat>
  <Paragraphs>140</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AAU_EN_16_10_waves</vt:lpstr>
      <vt:lpstr>Innovation modes and institutional context -An exploratory study of EIGHT NATIONAL SYSTEMS OF INNOVATION- </vt:lpstr>
      <vt:lpstr>Outline of presentation</vt:lpstr>
      <vt:lpstr>Research question</vt:lpstr>
      <vt:lpstr>Motivation and aim</vt:lpstr>
      <vt:lpstr>Theoretical starting points - Institutions</vt:lpstr>
      <vt:lpstr>Insights from innovation theory – Modes of Innovation</vt:lpstr>
      <vt:lpstr>Operationalizing institutional context</vt:lpstr>
      <vt:lpstr>Data</vt:lpstr>
      <vt:lpstr>Empirical approach</vt:lpstr>
      <vt:lpstr>Thank you for your attention !</vt:lpstr>
    </vt:vector>
  </TitlesOfParts>
  <Company>Aalborg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Marija Rakas</dc:creator>
  <cp:lastModifiedBy>Marija Rakas</cp:lastModifiedBy>
  <cp:revision>173</cp:revision>
  <dcterms:created xsi:type="dcterms:W3CDTF">2016-01-10T17:34:29Z</dcterms:created>
  <dcterms:modified xsi:type="dcterms:W3CDTF">2017-07-06T11:52:44Z</dcterms:modified>
</cp:coreProperties>
</file>