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82" r:id="rId6"/>
    <p:sldId id="258" r:id="rId7"/>
    <p:sldId id="284" r:id="rId8"/>
    <p:sldId id="285" r:id="rId9"/>
    <p:sldId id="287" r:id="rId10"/>
    <p:sldId id="288" r:id="rId11"/>
    <p:sldId id="289" r:id="rId12"/>
    <p:sldId id="295" r:id="rId13"/>
    <p:sldId id="296" r:id="rId14"/>
    <p:sldId id="297" r:id="rId15"/>
    <p:sldId id="298" r:id="rId16"/>
    <p:sldId id="300" r:id="rId17"/>
    <p:sldId id="290" r:id="rId18"/>
    <p:sldId id="291" r:id="rId19"/>
    <p:sldId id="292" r:id="rId20"/>
    <p:sldId id="301" r:id="rId21"/>
    <p:sldId id="302" r:id="rId22"/>
    <p:sldId id="293" r:id="rId23"/>
    <p:sldId id="294" r:id="rId24"/>
    <p:sldId id="303" r:id="rId25"/>
    <p:sldId id="304" r:id="rId26"/>
    <p:sldId id="305" r:id="rId27"/>
    <p:sldId id="306" r:id="rId28"/>
    <p:sldId id="307" r:id="rId29"/>
    <p:sldId id="308" r:id="rId30"/>
    <p:sldId id="310" r:id="rId31"/>
    <p:sldId id="309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9552-CF82-483A-A1DC-13DDBCC5BCA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6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42CDB-9280-4E46-96B7-1BB3B778EF69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8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8D0B4-0A8D-483D-88EC-2A23582F9FB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07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9552-CF82-483A-A1DC-13DDBCC5BCA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47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94DD-D8D0-4193-9914-4381B98CDC6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27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B2EA-DF4E-4251-9C72-5132D5E9495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82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24972-A02A-4FBB-AA13-53D52D86ABD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0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93FD9-2A8A-4295-9DBA-769A09A9836F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58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37E5E-6386-4A38-9C72-4E9DDA06369F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54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E6DC5-30AF-4257-81BC-7A31A48C8772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57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D24F-03A8-41E1-9487-A3AE47A1DF2D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2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94DD-D8D0-4193-9914-4381B98CDC6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731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06BCE-9BD0-4237-8D6C-41EEDE8281F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80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42CDB-9280-4E46-96B7-1BB3B778EF69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54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8D0B4-0A8D-483D-88EC-2A23582F9FB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791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37C2C-673C-443B-A8A2-AB8D290F16B8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89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B22AA-469A-4F62-AD5D-D6B13C7D2EA5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91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118C4-4325-46BB-9A3A-A06B0235D6BE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0972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E0193-74A4-4026-8579-9559B5B0674F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42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D5328-35FA-4CF7-BEB6-62166AAE7DD7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18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53C73-5404-48ED-B93C-C12EE39916A4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58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66F14-1F8B-43AF-A9DD-CBE3C0785661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2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B2EA-DF4E-4251-9C72-5132D5E9495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258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9990E-E853-4567-97E3-BC9BF1749BD1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99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63294-249D-4BA1-8DC8-E3F844E4001B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973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FF8-2E6A-481E-9AE2-F33F8BAFE372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220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6578D-F9A6-42E5-B5D7-A6FD00608CB8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061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948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6626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550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242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643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1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24972-A02A-4FBB-AA13-53D52D86ABD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023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777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5065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4539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58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5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93FD9-2A8A-4295-9DBA-769A09A9836F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37E5E-6386-4A38-9C72-4E9DDA06369F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E6DC5-30AF-4257-81BC-7A31A48C8772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9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D24F-03A8-41E1-9487-A3AE47A1DF2D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04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06BCE-9BD0-4237-8D6C-41EEDE8281F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5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09DB39-FAD0-4BF9-B76C-A7838FB88C30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5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09DB39-FAD0-4BF9-B76C-A7838FB88C30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5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D40EB2-57BA-4C6E-AD8A-9EE317A38E16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9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F3AB-170C-424E-8E4E-46FE8CF5EDA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72941-9BA2-4030-A90F-6C93BB5401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8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2926189"/>
            <a:ext cx="77771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000000"/>
                </a:solidFill>
              </a:rPr>
              <a:t> </a:t>
            </a:r>
            <a:endParaRPr lang="de-DE" sz="240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6330" y="692696"/>
            <a:ext cx="83529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</a:rPr>
              <a:t>Jens </a:t>
            </a:r>
            <a:r>
              <a:rPr lang="de-DE" sz="2400" b="1" dirty="0" err="1">
                <a:solidFill>
                  <a:srgbClr val="000000"/>
                </a:solidFill>
              </a:rPr>
              <a:t>Horbach</a:t>
            </a:r>
            <a:r>
              <a:rPr lang="de-DE" sz="2400" b="1" dirty="0">
                <a:solidFill>
                  <a:srgbClr val="000000"/>
                </a:solidFill>
              </a:rPr>
              <a:t> </a:t>
            </a:r>
            <a:r>
              <a:rPr lang="de-DE" sz="2400" b="1" dirty="0" smtClean="0">
                <a:solidFill>
                  <a:srgbClr val="000000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b="1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000000"/>
                </a:solidFill>
              </a:rPr>
              <a:t>University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Applied </a:t>
            </a:r>
            <a:r>
              <a:rPr lang="de-DE" sz="2400" dirty="0" err="1" smtClean="0">
                <a:solidFill>
                  <a:srgbClr val="000000"/>
                </a:solidFill>
              </a:rPr>
              <a:t>Sciences</a:t>
            </a:r>
            <a:r>
              <a:rPr lang="de-DE" sz="2400" dirty="0" smtClean="0">
                <a:solidFill>
                  <a:srgbClr val="000000"/>
                </a:solidFill>
              </a:rPr>
              <a:t> Augsburg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8903" y="2708920"/>
            <a:ext cx="792162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 </a:t>
            </a:r>
            <a:r>
              <a:rPr lang="en-US" sz="2800" b="1" dirty="0"/>
              <a:t>Determinants of eco-innovation: Theoretical approaches and recent </a:t>
            </a:r>
            <a:r>
              <a:rPr lang="en-US" sz="2800" b="1" dirty="0" smtClean="0"/>
              <a:t>empirical </a:t>
            </a:r>
            <a:r>
              <a:rPr lang="en-US" sz="2800" b="1" dirty="0"/>
              <a:t>analyses</a:t>
            </a:r>
            <a:endParaRPr lang="en-GB" sz="2800" b="1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000" dirty="0" smtClean="0"/>
          </a:p>
          <a:p>
            <a:pPr algn="ctr"/>
            <a:r>
              <a:rPr lang="en-US" sz="2000" dirty="0"/>
              <a:t> KID </a:t>
            </a:r>
            <a:r>
              <a:rPr lang="en-US" sz="2000" dirty="0" err="1"/>
              <a:t>S</a:t>
            </a:r>
            <a:r>
              <a:rPr lang="en-US" sz="2000" dirty="0" err="1" smtClean="0"/>
              <a:t>ummerschool</a:t>
            </a:r>
            <a:r>
              <a:rPr lang="en-US" sz="2000" dirty="0" smtClean="0"/>
              <a:t> </a:t>
            </a:r>
            <a:r>
              <a:rPr lang="en-US" sz="2000" dirty="0"/>
              <a:t>(Knowledge Dynamics, Industry Evolution, Economic Development), </a:t>
            </a:r>
            <a:r>
              <a:rPr lang="en-US" sz="2000" dirty="0" smtClean="0"/>
              <a:t>Nice, 2-8 July </a:t>
            </a:r>
            <a:r>
              <a:rPr lang="en-US" sz="2000" dirty="0"/>
              <a:t>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665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" y="620688"/>
            <a:ext cx="8769884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0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774394" cy="4566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4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40466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Patent </a:t>
            </a:r>
            <a:r>
              <a:rPr lang="de-DE" sz="2400" b="1" dirty="0" err="1" smtClean="0"/>
              <a:t>data</a:t>
            </a:r>
            <a:r>
              <a:rPr lang="de-DE" sz="2400" dirty="0" smtClean="0"/>
              <a:t> 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 smtClean="0"/>
              <a:t>Allow</a:t>
            </a:r>
            <a:r>
              <a:rPr lang="de-DE" sz="2400" dirty="0" smtClean="0"/>
              <a:t> time </a:t>
            </a:r>
            <a:r>
              <a:rPr lang="de-DE" sz="2400" dirty="0" err="1" smtClean="0"/>
              <a:t>series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 </a:t>
            </a:r>
            <a:r>
              <a:rPr lang="de-DE" sz="2400" dirty="0" err="1" smtClean="0"/>
              <a:t>reducing</a:t>
            </a:r>
            <a:r>
              <a:rPr lang="de-DE" sz="2400" dirty="0" smtClean="0"/>
              <a:t> </a:t>
            </a:r>
            <a:r>
              <a:rPr lang="de-DE" sz="2400" dirty="0" err="1" smtClean="0"/>
              <a:t>endogeneity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causality</a:t>
            </a:r>
            <a:r>
              <a:rPr lang="de-DE" sz="2400" dirty="0" smtClean="0"/>
              <a:t> </a:t>
            </a:r>
            <a:r>
              <a:rPr lang="de-DE" sz="2400" dirty="0" err="1" smtClean="0"/>
              <a:t>problems</a:t>
            </a: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 smtClean="0"/>
              <a:t>Restricted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innovation</a:t>
            </a:r>
            <a:r>
              <a:rPr lang="de-DE" sz="2400" dirty="0" smtClean="0"/>
              <a:t> </a:t>
            </a:r>
            <a:r>
              <a:rPr lang="de-DE" sz="2400" dirty="0" err="1" smtClean="0"/>
              <a:t>activities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patented</a:t>
            </a:r>
            <a:r>
              <a:rPr lang="de-DE" sz="2400" dirty="0" smtClean="0"/>
              <a:t> </a:t>
            </a:r>
            <a:r>
              <a:rPr lang="de-DE" sz="2400" dirty="0" err="1" smtClean="0"/>
              <a:t>thus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production</a:t>
            </a:r>
            <a:r>
              <a:rPr lang="de-DE" sz="2400" dirty="0" smtClean="0"/>
              <a:t> </a:t>
            </a:r>
            <a:r>
              <a:rPr lang="de-DE" sz="2400" dirty="0" err="1" smtClean="0"/>
              <a:t>oriented</a:t>
            </a: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 smtClean="0"/>
              <a:t>Organizational</a:t>
            </a:r>
            <a:r>
              <a:rPr lang="de-DE" sz="2400" dirty="0" smtClean="0"/>
              <a:t> </a:t>
            </a:r>
            <a:r>
              <a:rPr lang="de-DE" sz="2400" dirty="0" err="1" smtClean="0"/>
              <a:t>eco-innovations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not </a:t>
            </a:r>
            <a:r>
              <a:rPr lang="de-DE" sz="2400" dirty="0" err="1" smtClean="0"/>
              <a:t>captured</a:t>
            </a:r>
            <a:r>
              <a:rPr lang="de-DE" sz="2400" dirty="0" smtClean="0"/>
              <a:t> but </a:t>
            </a:r>
            <a:r>
              <a:rPr lang="de-DE" sz="2400" dirty="0" err="1" smtClean="0"/>
              <a:t>they</a:t>
            </a:r>
            <a:r>
              <a:rPr lang="de-DE" sz="2400" dirty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crucial</a:t>
            </a:r>
            <a:r>
              <a:rPr lang="de-DE" sz="2400" dirty="0" smtClean="0"/>
              <a:t> </a:t>
            </a:r>
            <a:r>
              <a:rPr lang="de-DE" sz="2400" dirty="0" err="1"/>
              <a:t>f</a:t>
            </a:r>
            <a:r>
              <a:rPr lang="de-DE" sz="2400" dirty="0" err="1" smtClean="0"/>
              <a:t>or</a:t>
            </a:r>
            <a:r>
              <a:rPr lang="de-DE" sz="2400" dirty="0" smtClean="0"/>
              <a:t> cleaner </a:t>
            </a:r>
            <a:r>
              <a:rPr lang="de-DE" sz="2400" dirty="0" err="1" smtClean="0"/>
              <a:t>technologies</a:t>
            </a: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037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476672"/>
            <a:ext cx="806489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Methods</a:t>
            </a:r>
            <a:endParaRPr lang="de-DE" sz="2400" b="1" dirty="0" smtClean="0"/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Surveys: </a:t>
            </a:r>
            <a:r>
              <a:rPr lang="de-DE" sz="2400" dirty="0" err="1" smtClean="0"/>
              <a:t>Dominance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discrete</a:t>
            </a:r>
            <a:r>
              <a:rPr lang="de-DE" sz="2400" dirty="0" smtClean="0"/>
              <a:t> </a:t>
            </a:r>
            <a:r>
              <a:rPr lang="de-DE" sz="2400" dirty="0" err="1" smtClean="0"/>
              <a:t>choice</a:t>
            </a:r>
            <a:r>
              <a:rPr lang="de-DE" sz="2400" dirty="0" smtClean="0"/>
              <a:t> </a:t>
            </a:r>
            <a:r>
              <a:rPr lang="de-DE" sz="2400" dirty="0" err="1" smtClean="0"/>
              <a:t>models</a:t>
            </a:r>
            <a:r>
              <a:rPr lang="de-DE" sz="2400" dirty="0" smtClean="0"/>
              <a:t> (e.g. </a:t>
            </a:r>
            <a:r>
              <a:rPr lang="de-DE" sz="2400" dirty="0" err="1" smtClean="0"/>
              <a:t>logit</a:t>
            </a:r>
            <a:r>
              <a:rPr lang="de-DE" sz="2400" dirty="0" smtClean="0"/>
              <a:t>, </a:t>
            </a:r>
            <a:r>
              <a:rPr lang="de-DE" sz="2400" dirty="0" err="1" smtClean="0"/>
              <a:t>probit</a:t>
            </a:r>
            <a:r>
              <a:rPr lang="de-DE" sz="2400" dirty="0" smtClean="0"/>
              <a:t>, bi-</a:t>
            </a:r>
            <a:r>
              <a:rPr lang="de-DE" sz="2400" dirty="0" err="1" smtClean="0"/>
              <a:t>variate</a:t>
            </a:r>
            <a:r>
              <a:rPr lang="de-DE" sz="2400" dirty="0" smtClean="0"/>
              <a:t> </a:t>
            </a:r>
            <a:r>
              <a:rPr lang="de-DE" sz="2400" dirty="0" err="1" smtClean="0"/>
              <a:t>probit</a:t>
            </a:r>
            <a:r>
              <a:rPr lang="de-DE" sz="2400" dirty="0" smtClean="0"/>
              <a:t>, </a:t>
            </a:r>
            <a:r>
              <a:rPr lang="de-DE" sz="2400" dirty="0" err="1" smtClean="0"/>
              <a:t>multilevel</a:t>
            </a:r>
            <a:r>
              <a:rPr lang="de-DE" sz="2400" dirty="0" smtClean="0"/>
              <a:t> </a:t>
            </a:r>
            <a:r>
              <a:rPr lang="de-DE" sz="2400" dirty="0" err="1" smtClean="0"/>
              <a:t>mixed</a:t>
            </a:r>
            <a:r>
              <a:rPr lang="de-DE" sz="2400" dirty="0" smtClean="0"/>
              <a:t> </a:t>
            </a:r>
            <a:r>
              <a:rPr lang="de-DE" sz="2400" dirty="0" err="1" smtClean="0"/>
              <a:t>effects</a:t>
            </a:r>
            <a:r>
              <a:rPr lang="de-DE" sz="2400" dirty="0" smtClean="0"/>
              <a:t> </a:t>
            </a:r>
            <a:r>
              <a:rPr lang="de-DE" sz="2400" dirty="0" err="1" smtClean="0"/>
              <a:t>models</a:t>
            </a:r>
            <a:r>
              <a:rPr lang="de-DE" sz="2400" dirty="0" smtClean="0"/>
              <a:t>, </a:t>
            </a:r>
            <a:r>
              <a:rPr lang="de-DE" sz="2400" dirty="0" err="1" smtClean="0"/>
              <a:t>random</a:t>
            </a:r>
            <a:r>
              <a:rPr lang="de-DE" sz="2400" dirty="0" smtClean="0"/>
              <a:t> </a:t>
            </a:r>
            <a:r>
              <a:rPr lang="de-DE" sz="2400" dirty="0" err="1" smtClean="0"/>
              <a:t>effects</a:t>
            </a:r>
            <a:r>
              <a:rPr lang="de-DE" sz="2400" dirty="0" smtClean="0"/>
              <a:t> </a:t>
            </a:r>
            <a:r>
              <a:rPr lang="de-DE" sz="2400" dirty="0" err="1" smtClean="0"/>
              <a:t>probit</a:t>
            </a:r>
            <a:r>
              <a:rPr lang="de-DE" sz="2400" dirty="0" smtClean="0"/>
              <a:t>, </a:t>
            </a:r>
            <a:r>
              <a:rPr lang="de-DE" sz="2400" dirty="0" err="1" smtClean="0"/>
              <a:t>treatment</a:t>
            </a:r>
            <a:r>
              <a:rPr lang="de-DE" sz="2400" dirty="0" smtClean="0"/>
              <a:t> </a:t>
            </a:r>
            <a:r>
              <a:rPr lang="de-DE" sz="2400" dirty="0" err="1" smtClean="0"/>
              <a:t>effects</a:t>
            </a:r>
            <a:r>
              <a:rPr lang="de-DE" sz="2400" dirty="0" smtClean="0"/>
              <a:t> </a:t>
            </a:r>
            <a:r>
              <a:rPr lang="de-DE" sz="2400" dirty="0" err="1" smtClean="0"/>
              <a:t>models</a:t>
            </a:r>
            <a:r>
              <a:rPr lang="de-DE" sz="2400" dirty="0" smtClean="0"/>
              <a:t>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Patent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: Count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models</a:t>
            </a:r>
            <a:r>
              <a:rPr lang="de-DE" sz="2400" dirty="0" smtClean="0"/>
              <a:t>, negative </a:t>
            </a:r>
            <a:r>
              <a:rPr lang="de-DE" sz="2400" dirty="0" err="1" smtClean="0"/>
              <a:t>binomial</a:t>
            </a:r>
            <a:r>
              <a:rPr lang="de-DE" sz="2400" dirty="0" smtClean="0"/>
              <a:t> </a:t>
            </a:r>
            <a:r>
              <a:rPr lang="de-DE" sz="2400" dirty="0" err="1" smtClean="0"/>
              <a:t>fixed</a:t>
            </a:r>
            <a:r>
              <a:rPr lang="de-DE" sz="2400" dirty="0" smtClean="0"/>
              <a:t> </a:t>
            </a:r>
            <a:r>
              <a:rPr lang="de-DE" sz="2400" dirty="0" err="1" smtClean="0"/>
              <a:t>effects</a:t>
            </a:r>
            <a:r>
              <a:rPr lang="de-DE" sz="2400" dirty="0" smtClean="0"/>
              <a:t> </a:t>
            </a:r>
            <a:r>
              <a:rPr lang="de-DE" sz="2400" dirty="0" err="1" smtClean="0"/>
              <a:t>models</a:t>
            </a:r>
            <a:r>
              <a:rPr lang="de-DE" sz="2400" dirty="0" smtClean="0"/>
              <a:t>, VAR </a:t>
            </a:r>
            <a:r>
              <a:rPr lang="de-DE" sz="2400" dirty="0" err="1"/>
              <a:t>a</a:t>
            </a:r>
            <a:r>
              <a:rPr lang="de-DE" sz="2400" dirty="0" err="1" smtClean="0"/>
              <a:t>nd</a:t>
            </a:r>
            <a:r>
              <a:rPr lang="de-DE" sz="2400" dirty="0" smtClean="0"/>
              <a:t> VEC …)</a:t>
            </a:r>
          </a:p>
          <a:p>
            <a:endParaRPr lang="de-DE" sz="2400" dirty="0"/>
          </a:p>
          <a:p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227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50824" y="260350"/>
            <a:ext cx="8569647" cy="592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de-DE" sz="2800" b="1" dirty="0">
                <a:solidFill>
                  <a:srgbClr val="000000"/>
                </a:solidFill>
              </a:rPr>
              <a:t>Results of econometric analyses: Stylized </a:t>
            </a:r>
            <a:r>
              <a:rPr lang="en-US" altLang="de-DE" sz="2800" b="1" dirty="0" smtClean="0">
                <a:solidFill>
                  <a:srgbClr val="000000"/>
                </a:solidFill>
              </a:rPr>
              <a:t>facts</a:t>
            </a:r>
            <a:endParaRPr lang="de-DE" altLang="de-DE" sz="28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altLang="de-DE" sz="2600" i="1" dirty="0" err="1" smtClean="0">
                <a:solidFill>
                  <a:srgbClr val="000000"/>
                </a:solidFill>
              </a:rPr>
              <a:t>Motivations</a:t>
            </a:r>
            <a:r>
              <a:rPr lang="de-DE" altLang="de-DE" sz="2600" i="1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altLang="de-DE" sz="2400" dirty="0" smtClean="0">
                <a:solidFill>
                  <a:srgbClr val="000000"/>
                </a:solidFill>
              </a:rPr>
              <a:t>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Complying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with</a:t>
            </a:r>
            <a:r>
              <a:rPr lang="de-DE" altLang="de-DE" sz="2400" dirty="0" smtClean="0">
                <a:solidFill>
                  <a:srgbClr val="000000"/>
                </a:solidFill>
              </a:rPr>
              <a:t> environmental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regulation</a:t>
            </a:r>
            <a:r>
              <a:rPr lang="de-DE" altLang="de-DE" sz="2400" dirty="0" smtClean="0">
                <a:solidFill>
                  <a:srgbClr val="000000"/>
                </a:solidFill>
              </a:rPr>
              <a:t>,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strictness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of</a:t>
            </a:r>
            <a:r>
              <a:rPr lang="de-DE" altLang="de-DE" sz="2400" dirty="0" smtClean="0">
                <a:solidFill>
                  <a:srgbClr val="000000"/>
                </a:solidFill>
              </a:rPr>
              <a:t> 	environmental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policy</a:t>
            </a:r>
            <a:r>
              <a:rPr lang="de-DE" altLang="de-DE" sz="2400" dirty="0" smtClean="0">
                <a:solidFill>
                  <a:srgbClr val="000000"/>
                </a:solidFill>
              </a:rPr>
              <a:t> (e.g.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Jaffe</a:t>
            </a:r>
            <a:r>
              <a:rPr lang="de-DE" altLang="de-DE" sz="2400" dirty="0" smtClean="0">
                <a:solidFill>
                  <a:srgbClr val="000000"/>
                </a:solidFill>
              </a:rPr>
              <a:t>/Palmer 1997,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Cleff</a:t>
            </a:r>
            <a:r>
              <a:rPr lang="de-DE" altLang="de-DE" sz="2400" dirty="0" smtClean="0">
                <a:solidFill>
                  <a:srgbClr val="000000"/>
                </a:solidFill>
              </a:rPr>
              <a:t>/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Rennings</a:t>
            </a:r>
            <a:r>
              <a:rPr lang="de-DE" altLang="de-DE" sz="2400" dirty="0" smtClean="0">
                <a:solidFill>
                  <a:srgbClr val="000000"/>
                </a:solidFill>
              </a:rPr>
              <a:t> 1999, Bartolomeo 2003, 	Brunnermeier/Cohen 2003, OECD 2007,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Johnstone</a:t>
            </a:r>
            <a:r>
              <a:rPr lang="de-DE" altLang="de-DE" sz="2400" dirty="0" smtClean="0">
                <a:solidFill>
                  <a:srgbClr val="000000"/>
                </a:solidFill>
              </a:rPr>
              <a:t> et al. 	2010,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Veugelers</a:t>
            </a:r>
            <a:r>
              <a:rPr lang="de-DE" altLang="de-DE" sz="2400" dirty="0" smtClean="0">
                <a:solidFill>
                  <a:srgbClr val="000000"/>
                </a:solidFill>
              </a:rPr>
              <a:t> 2012,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Nesta</a:t>
            </a:r>
            <a:r>
              <a:rPr lang="de-DE" altLang="de-DE" sz="2400" dirty="0" smtClean="0">
                <a:solidFill>
                  <a:srgbClr val="000000"/>
                </a:solidFill>
              </a:rPr>
              <a:t> et al. 2014):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altLang="de-DE" sz="2400" dirty="0" smtClean="0">
                <a:solidFill>
                  <a:srgbClr val="000000"/>
                </a:solidFill>
              </a:rPr>
              <a:t>	</a:t>
            </a:r>
            <a:r>
              <a:rPr lang="de-DE" altLang="de-DE" sz="2400" i="1" dirty="0" err="1" smtClean="0">
                <a:solidFill>
                  <a:srgbClr val="000000"/>
                </a:solidFill>
              </a:rPr>
              <a:t>Problematic</a:t>
            </a:r>
            <a:r>
              <a:rPr lang="de-DE" altLang="de-DE" sz="2400" i="1" dirty="0" smtClean="0">
                <a:solidFill>
                  <a:srgbClr val="000000"/>
                </a:solidFill>
              </a:rPr>
              <a:t> </a:t>
            </a:r>
            <a:r>
              <a:rPr lang="de-DE" altLang="de-DE" sz="2400" i="1" dirty="0" err="1" smtClean="0">
                <a:solidFill>
                  <a:srgbClr val="000000"/>
                </a:solidFill>
              </a:rPr>
              <a:t>indicators</a:t>
            </a:r>
            <a:r>
              <a:rPr lang="de-DE" altLang="de-DE" sz="2400" i="1" dirty="0" smtClean="0">
                <a:solidFill>
                  <a:srgbClr val="000000"/>
                </a:solidFill>
              </a:rPr>
              <a:t> </a:t>
            </a:r>
            <a:r>
              <a:rPr lang="de-DE" altLang="de-DE" sz="2400" i="1" dirty="0" err="1" smtClean="0">
                <a:solidFill>
                  <a:srgbClr val="000000"/>
                </a:solidFill>
              </a:rPr>
              <a:t>of</a:t>
            </a:r>
            <a:r>
              <a:rPr lang="de-DE" altLang="de-DE" sz="2400" i="1" dirty="0" smtClean="0">
                <a:solidFill>
                  <a:srgbClr val="000000"/>
                </a:solidFill>
              </a:rPr>
              <a:t> </a:t>
            </a:r>
            <a:r>
              <a:rPr lang="de-DE" altLang="de-DE" sz="2400" i="1" dirty="0" err="1" smtClean="0">
                <a:solidFill>
                  <a:srgbClr val="000000"/>
                </a:solidFill>
              </a:rPr>
              <a:t>measuring</a:t>
            </a:r>
            <a:r>
              <a:rPr lang="de-DE" altLang="de-DE" sz="2400" i="1" dirty="0" smtClean="0">
                <a:solidFill>
                  <a:srgbClr val="000000"/>
                </a:solidFill>
              </a:rPr>
              <a:t> </a:t>
            </a:r>
            <a:r>
              <a:rPr lang="de-DE" altLang="de-DE" sz="2400" i="1" dirty="0" err="1" smtClean="0">
                <a:solidFill>
                  <a:srgbClr val="000000"/>
                </a:solidFill>
              </a:rPr>
              <a:t>stringency</a:t>
            </a:r>
            <a:r>
              <a:rPr lang="de-DE" altLang="de-DE" sz="2400" i="1" dirty="0" smtClean="0">
                <a:solidFill>
                  <a:srgbClr val="000000"/>
                </a:solidFill>
              </a:rPr>
              <a:t>: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Pollution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abatement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or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compliance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expenditures</a:t>
            </a:r>
            <a:endParaRPr lang="de-DE" altLang="de-DE" sz="2400" dirty="0" smtClean="0">
              <a:solidFill>
                <a:srgbClr val="000000"/>
              </a:solidFill>
            </a:endParaRP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Monitoring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activities</a:t>
            </a:r>
            <a:endParaRPr lang="de-DE" altLang="de-DE" sz="2400" dirty="0" smtClean="0">
              <a:solidFill>
                <a:srgbClr val="000000"/>
              </a:solidFill>
            </a:endParaRP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Self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perceived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stringency</a:t>
            </a:r>
            <a:endParaRPr lang="de-DE" altLang="de-DE" sz="2400" dirty="0" smtClean="0">
              <a:solidFill>
                <a:srgbClr val="000000"/>
              </a:solidFill>
            </a:endParaRP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Perceived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influence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of</a:t>
            </a:r>
            <a:r>
              <a:rPr lang="de-DE" altLang="de-DE" sz="2400" dirty="0" smtClean="0">
                <a:solidFill>
                  <a:srgbClr val="000000"/>
                </a:solidFill>
              </a:rPr>
              <a:t> different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policy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instruments</a:t>
            </a:r>
            <a:endParaRPr lang="de-DE" altLang="de-DE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539750" y="620713"/>
            <a:ext cx="8135938" cy="367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altLang="de-DE" sz="2600" i="1" dirty="0" smtClean="0">
                <a:solidFill>
                  <a:srgbClr val="000000"/>
                </a:solidFill>
              </a:rPr>
              <a:t>Further </a:t>
            </a:r>
            <a:r>
              <a:rPr lang="de-DE" altLang="de-DE" sz="2600" i="1" dirty="0" err="1" smtClean="0">
                <a:solidFill>
                  <a:srgbClr val="000000"/>
                </a:solidFill>
              </a:rPr>
              <a:t>motivations</a:t>
            </a:r>
            <a:endParaRPr lang="de-DE" altLang="de-DE" sz="26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altLang="de-DE" sz="26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Cost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savings</a:t>
            </a:r>
            <a:r>
              <a:rPr lang="de-DE" altLang="de-DE" sz="2400" dirty="0" smtClean="0">
                <a:solidFill>
                  <a:srgbClr val="000000"/>
                </a:solidFill>
              </a:rPr>
              <a:t> (OECD 2007,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Horbach</a:t>
            </a:r>
            <a:r>
              <a:rPr lang="de-DE" altLang="de-DE" sz="2400" dirty="0" smtClean="0">
                <a:solidFill>
                  <a:srgbClr val="000000"/>
                </a:solidFill>
              </a:rPr>
              <a:t> et al. 2012)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Resource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prices</a:t>
            </a:r>
            <a:r>
              <a:rPr lang="de-DE" altLang="de-DE" sz="2400" dirty="0" smtClean="0">
                <a:solidFill>
                  <a:srgbClr val="000000"/>
                </a:solidFill>
              </a:rPr>
              <a:t> (Grupp 1999)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Improvement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of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the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firm´s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image</a:t>
            </a:r>
            <a:r>
              <a:rPr lang="de-DE" altLang="de-DE" sz="2400" dirty="0" smtClean="0">
                <a:solidFill>
                  <a:srgbClr val="000000"/>
                </a:solidFill>
              </a:rPr>
              <a:t> (Bartolomeo 2003, del 	Rio Gonzales 2005)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Environmental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impacts</a:t>
            </a:r>
            <a:r>
              <a:rPr lang="de-DE" altLang="de-DE" sz="2400" dirty="0" smtClean="0">
                <a:solidFill>
                  <a:srgbClr val="000000"/>
                </a:solidFill>
              </a:rPr>
              <a:t> (OECD 2007)</a:t>
            </a:r>
          </a:p>
        </p:txBody>
      </p:sp>
    </p:spTree>
    <p:extLst>
      <p:ext uri="{BB962C8B-B14F-4D97-AF65-F5344CB8AC3E}">
        <p14:creationId xmlns:p14="http://schemas.microsoft.com/office/powerpoint/2010/main" val="28956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79388" y="86916"/>
            <a:ext cx="8785225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600" i="1" dirty="0" smtClean="0">
                <a:solidFill>
                  <a:srgbClr val="000000"/>
                </a:solidFill>
              </a:rPr>
              <a:t>„Input“ variables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 sz="24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Existence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of</a:t>
            </a:r>
            <a:r>
              <a:rPr lang="de-DE" altLang="de-DE" sz="2400" dirty="0" smtClean="0">
                <a:solidFill>
                  <a:srgbClr val="000000"/>
                </a:solidFill>
              </a:rPr>
              <a:t> a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specialized</a:t>
            </a:r>
            <a:r>
              <a:rPr lang="de-DE" altLang="de-DE" sz="2400" dirty="0" smtClean="0">
                <a:solidFill>
                  <a:srgbClr val="000000"/>
                </a:solidFill>
              </a:rPr>
              <a:t> R&amp;D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department</a:t>
            </a:r>
            <a:r>
              <a:rPr lang="de-DE" altLang="de-DE" sz="2400" dirty="0" smtClean="0">
                <a:solidFill>
                  <a:srgbClr val="000000"/>
                </a:solidFill>
              </a:rPr>
              <a:t> (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Rennings</a:t>
            </a:r>
            <a:r>
              <a:rPr lang="de-DE" altLang="de-DE" sz="2400" dirty="0" smtClean="0">
                <a:solidFill>
                  <a:srgbClr val="000000"/>
                </a:solidFill>
              </a:rPr>
              <a:t> 2003, 	OECD 2007)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 sz="24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Information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sources</a:t>
            </a:r>
            <a:r>
              <a:rPr lang="de-DE" altLang="de-DE" sz="2400" dirty="0" smtClean="0">
                <a:solidFill>
                  <a:srgbClr val="000000"/>
                </a:solidFill>
              </a:rPr>
              <a:t> (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Horbach</a:t>
            </a:r>
            <a:r>
              <a:rPr lang="de-DE" altLang="de-DE" sz="2400" dirty="0" smtClean="0">
                <a:solidFill>
                  <a:srgbClr val="000000"/>
                </a:solidFill>
              </a:rPr>
              <a:t> et al. 2013,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Cainelli</a:t>
            </a:r>
            <a:r>
              <a:rPr lang="de-DE" altLang="de-DE" sz="2400" dirty="0" smtClean="0">
                <a:solidFill>
                  <a:srgbClr val="000000"/>
                </a:solidFill>
              </a:rPr>
              <a:t> et al. 	2015,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network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activities</a:t>
            </a:r>
            <a:r>
              <a:rPr lang="de-DE" altLang="de-DE" sz="2400" dirty="0" smtClean="0">
                <a:solidFill>
                  <a:srgbClr val="000000"/>
                </a:solidFill>
              </a:rPr>
              <a:t> (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Mazzanti</a:t>
            </a:r>
            <a:r>
              <a:rPr lang="de-DE" altLang="de-DE" sz="2400" dirty="0" smtClean="0">
                <a:solidFill>
                  <a:srgbClr val="000000"/>
                </a:solidFill>
              </a:rPr>
              <a:t>/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Zoboli</a:t>
            </a:r>
            <a:r>
              <a:rPr lang="de-DE" altLang="de-DE" sz="2400" dirty="0" smtClean="0">
                <a:solidFill>
                  <a:srgbClr val="000000"/>
                </a:solidFill>
              </a:rPr>
              <a:t> 2006)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 sz="24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Person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explicitly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responsible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for</a:t>
            </a:r>
            <a:r>
              <a:rPr lang="de-DE" altLang="de-DE" sz="2400" dirty="0" smtClean="0">
                <a:solidFill>
                  <a:srgbClr val="000000"/>
                </a:solidFill>
              </a:rPr>
              <a:t> environmental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concerns</a:t>
            </a:r>
            <a:r>
              <a:rPr lang="de-DE" altLang="de-DE" sz="2400" dirty="0" smtClean="0">
                <a:solidFill>
                  <a:srgbClr val="000000"/>
                </a:solidFill>
              </a:rPr>
              <a:t> 	(OECD 2007)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 sz="24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Positive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influence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of</a:t>
            </a:r>
            <a:r>
              <a:rPr lang="de-DE" altLang="de-DE" sz="2400" dirty="0" smtClean="0">
                <a:solidFill>
                  <a:srgbClr val="000000"/>
                </a:solidFill>
              </a:rPr>
              <a:t> environmental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management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systems</a:t>
            </a:r>
            <a:r>
              <a:rPr lang="de-DE" altLang="de-DE" sz="2400" dirty="0" smtClean="0">
                <a:solidFill>
                  <a:srgbClr val="000000"/>
                </a:solidFill>
              </a:rPr>
              <a:t> 	(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Rennings</a:t>
            </a:r>
            <a:r>
              <a:rPr lang="de-DE" altLang="de-DE" sz="2400" dirty="0" smtClean="0">
                <a:solidFill>
                  <a:srgbClr val="000000"/>
                </a:solidFill>
              </a:rPr>
              <a:t> 2006, OECD 2007,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Horbach</a:t>
            </a:r>
            <a:r>
              <a:rPr lang="de-DE" altLang="de-DE" sz="2400" dirty="0" smtClean="0">
                <a:solidFill>
                  <a:srgbClr val="000000"/>
                </a:solidFill>
              </a:rPr>
              <a:t> 2008, Khanna et al. 	2009,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Cuerva</a:t>
            </a:r>
            <a:r>
              <a:rPr lang="de-DE" altLang="de-DE" sz="2400" dirty="0" smtClean="0">
                <a:solidFill>
                  <a:srgbClr val="000000"/>
                </a:solidFill>
              </a:rPr>
              <a:t> et al. 2014)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 sz="24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solidFill>
                  <a:srgbClr val="000000"/>
                </a:solidFill>
              </a:rPr>
              <a:t> 	Path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dependencies</a:t>
            </a:r>
            <a:r>
              <a:rPr lang="de-DE" altLang="de-DE" sz="2400" dirty="0" smtClean="0">
                <a:solidFill>
                  <a:srgbClr val="000000"/>
                </a:solidFill>
              </a:rPr>
              <a:t>: „Innovation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breeds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innovation</a:t>
            </a:r>
            <a:r>
              <a:rPr lang="de-DE" altLang="de-DE" sz="2400" dirty="0" smtClean="0">
                <a:solidFill>
                  <a:srgbClr val="000000"/>
                </a:solidFill>
              </a:rPr>
              <a:t>“: Positive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influence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of</a:t>
            </a:r>
            <a:r>
              <a:rPr lang="de-DE" altLang="de-DE" sz="2400" dirty="0" smtClean="0">
                <a:solidFill>
                  <a:srgbClr val="000000"/>
                </a:solidFill>
              </a:rPr>
              <a:t>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past</a:t>
            </a:r>
            <a:r>
              <a:rPr lang="de-DE" altLang="de-DE" sz="2400" dirty="0" smtClean="0">
                <a:solidFill>
                  <a:srgbClr val="000000"/>
                </a:solidFill>
              </a:rPr>
              <a:t> firm 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performance</a:t>
            </a:r>
            <a:r>
              <a:rPr lang="de-DE" altLang="de-DE" sz="2400" dirty="0" smtClean="0">
                <a:solidFill>
                  <a:srgbClr val="000000"/>
                </a:solidFill>
              </a:rPr>
              <a:t> (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Mazzanti</a:t>
            </a:r>
            <a:r>
              <a:rPr lang="de-DE" altLang="de-DE" sz="2400" dirty="0" smtClean="0">
                <a:solidFill>
                  <a:srgbClr val="000000"/>
                </a:solidFill>
              </a:rPr>
              <a:t>/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Zoboli</a:t>
            </a:r>
            <a:r>
              <a:rPr lang="de-DE" altLang="de-DE" sz="2400" dirty="0" smtClean="0">
                <a:solidFill>
                  <a:srgbClr val="000000"/>
                </a:solidFill>
              </a:rPr>
              <a:t> 2006, 	</a:t>
            </a:r>
            <a:r>
              <a:rPr lang="de-DE" altLang="de-DE" sz="2400" dirty="0" err="1" smtClean="0">
                <a:solidFill>
                  <a:srgbClr val="000000"/>
                </a:solidFill>
              </a:rPr>
              <a:t>Horbach</a:t>
            </a:r>
            <a:r>
              <a:rPr lang="de-DE" altLang="de-DE" sz="2400" dirty="0" smtClean="0">
                <a:solidFill>
                  <a:srgbClr val="000000"/>
                </a:solidFill>
              </a:rPr>
              <a:t> 2008)</a:t>
            </a:r>
          </a:p>
        </p:txBody>
      </p:sp>
    </p:spTree>
    <p:extLst>
      <p:ext uri="{BB962C8B-B14F-4D97-AF65-F5344CB8AC3E}">
        <p14:creationId xmlns:p14="http://schemas.microsoft.com/office/powerpoint/2010/main" val="41806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188640"/>
            <a:ext cx="84249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Different environmental </a:t>
            </a:r>
            <a:r>
              <a:rPr lang="de-DE" sz="2400" b="1" dirty="0" err="1" smtClean="0"/>
              <a:t>technology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fields</a:t>
            </a:r>
            <a:r>
              <a:rPr lang="de-DE" sz="2400" b="1" dirty="0" smtClean="0"/>
              <a:t>, </a:t>
            </a:r>
            <a:r>
              <a:rPr lang="de-DE" sz="2400" b="1" dirty="0" err="1" smtClean="0"/>
              <a:t>cross-country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comparisons</a:t>
            </a:r>
            <a:endParaRPr lang="de-DE" sz="2400" b="1" dirty="0" smtClean="0"/>
          </a:p>
          <a:p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Survey-</a:t>
            </a:r>
            <a:r>
              <a:rPr lang="de-DE" sz="2400" dirty="0" err="1" smtClean="0"/>
              <a:t>based</a:t>
            </a:r>
            <a:r>
              <a:rPr lang="de-DE" sz="2400" dirty="0" smtClean="0"/>
              <a:t> </a:t>
            </a:r>
            <a:r>
              <a:rPr lang="de-DE" sz="2400" dirty="0" err="1" smtClean="0"/>
              <a:t>analyses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eco</a:t>
            </a:r>
            <a:r>
              <a:rPr lang="de-DE" sz="2400" dirty="0" smtClean="0"/>
              <a:t>-innovation </a:t>
            </a:r>
            <a:r>
              <a:rPr lang="de-DE" sz="2400" dirty="0" err="1" smtClean="0"/>
              <a:t>fields</a:t>
            </a:r>
            <a:r>
              <a:rPr lang="de-DE" sz="2400" dirty="0" smtClean="0"/>
              <a:t>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possible</a:t>
            </a:r>
            <a:r>
              <a:rPr lang="de-DE" sz="2400" dirty="0" smtClean="0"/>
              <a:t> </a:t>
            </a:r>
            <a:r>
              <a:rPr lang="de-DE" sz="2400" dirty="0" err="1" smtClean="0"/>
              <a:t>since</a:t>
            </a:r>
            <a:r>
              <a:rPr lang="de-DE" sz="2400" dirty="0" smtClean="0"/>
              <a:t> 2009 (CIS 2008)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 smtClean="0"/>
              <a:t>Typically</a:t>
            </a:r>
            <a:r>
              <a:rPr lang="de-DE" sz="2400" dirty="0" smtClean="0"/>
              <a:t> end-</a:t>
            </a:r>
            <a:r>
              <a:rPr lang="de-DE" sz="2400" dirty="0" err="1" smtClean="0"/>
              <a:t>of</a:t>
            </a:r>
            <a:r>
              <a:rPr lang="de-DE" sz="2400" dirty="0" smtClean="0"/>
              <a:t>-pipe </a:t>
            </a:r>
            <a:r>
              <a:rPr lang="de-DE" sz="2400" dirty="0" err="1" smtClean="0"/>
              <a:t>oriented</a:t>
            </a:r>
            <a:r>
              <a:rPr lang="de-DE" sz="2400" dirty="0" smtClean="0"/>
              <a:t> </a:t>
            </a:r>
            <a:r>
              <a:rPr lang="de-DE" sz="2400" dirty="0" err="1" smtClean="0"/>
              <a:t>fields</a:t>
            </a:r>
            <a:r>
              <a:rPr lang="de-DE" sz="2400" dirty="0" smtClean="0"/>
              <a:t> (e.g. </a:t>
            </a:r>
            <a:r>
              <a:rPr lang="de-DE" sz="2400" dirty="0" err="1" smtClean="0"/>
              <a:t>water</a:t>
            </a:r>
            <a:r>
              <a:rPr lang="de-DE" sz="2400" dirty="0" smtClean="0"/>
              <a:t> </a:t>
            </a:r>
            <a:r>
              <a:rPr lang="de-DE" sz="2400" dirty="0" err="1" smtClean="0"/>
              <a:t>purification</a:t>
            </a:r>
            <a:r>
              <a:rPr lang="de-DE" sz="2400" dirty="0" smtClean="0"/>
              <a:t>, </a:t>
            </a:r>
            <a:r>
              <a:rPr lang="de-DE" sz="2400" dirty="0" err="1" smtClean="0"/>
              <a:t>air</a:t>
            </a:r>
            <a:r>
              <a:rPr lang="de-DE" sz="2400" dirty="0" smtClean="0"/>
              <a:t> </a:t>
            </a:r>
            <a:r>
              <a:rPr lang="de-DE" sz="2400" dirty="0" err="1" smtClean="0"/>
              <a:t>emissions</a:t>
            </a:r>
            <a:r>
              <a:rPr lang="de-DE" sz="2400" dirty="0" smtClean="0"/>
              <a:t>, </a:t>
            </a:r>
            <a:r>
              <a:rPr lang="de-DE" sz="2400" dirty="0" err="1" smtClean="0"/>
              <a:t>dangerous</a:t>
            </a:r>
            <a:r>
              <a:rPr lang="de-DE" sz="2400" dirty="0" smtClean="0"/>
              <a:t> </a:t>
            </a:r>
            <a:r>
              <a:rPr lang="de-DE" sz="2400" dirty="0" err="1" smtClean="0"/>
              <a:t>substances</a:t>
            </a:r>
            <a:r>
              <a:rPr lang="de-DE" sz="2400" dirty="0" smtClean="0"/>
              <a:t>)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dependent</a:t>
            </a:r>
            <a:r>
              <a:rPr lang="de-DE" sz="2400" dirty="0" smtClean="0"/>
              <a:t> on </a:t>
            </a:r>
            <a:r>
              <a:rPr lang="de-DE" sz="2400" dirty="0" err="1" smtClean="0"/>
              <a:t>regulations</a:t>
            </a:r>
            <a:r>
              <a:rPr lang="de-DE" sz="2400" dirty="0" smtClean="0"/>
              <a:t> </a:t>
            </a:r>
            <a:r>
              <a:rPr lang="de-DE" sz="2400" dirty="0" err="1" smtClean="0"/>
              <a:t>whereas</a:t>
            </a:r>
            <a:r>
              <a:rPr lang="de-DE" sz="2400" dirty="0" smtClean="0"/>
              <a:t> cleaner </a:t>
            </a:r>
            <a:r>
              <a:rPr lang="de-DE" sz="2400" dirty="0" err="1" smtClean="0"/>
              <a:t>technologies</a:t>
            </a:r>
            <a:r>
              <a:rPr lang="de-DE" sz="2400" dirty="0" smtClean="0"/>
              <a:t> (e.g. </a:t>
            </a:r>
            <a:r>
              <a:rPr lang="de-DE" sz="2400" dirty="0" err="1" smtClean="0"/>
              <a:t>energy</a:t>
            </a:r>
            <a:r>
              <a:rPr lang="de-DE" sz="2400" dirty="0" smtClean="0"/>
              <a:t> </a:t>
            </a:r>
            <a:r>
              <a:rPr lang="de-DE" sz="2400" dirty="0" err="1" smtClean="0"/>
              <a:t>saving</a:t>
            </a:r>
            <a:r>
              <a:rPr lang="de-DE" sz="2400" dirty="0" smtClean="0"/>
              <a:t> </a:t>
            </a:r>
            <a:r>
              <a:rPr lang="de-DE" sz="2400" dirty="0" err="1" smtClean="0"/>
              <a:t>technologies</a:t>
            </a:r>
            <a:r>
              <a:rPr lang="de-DE" sz="2400" dirty="0" smtClean="0"/>
              <a:t>)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motivated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cost-savings</a:t>
            </a: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 smtClean="0"/>
              <a:t>Few</a:t>
            </a:r>
            <a:r>
              <a:rPr lang="de-DE" sz="2400" dirty="0" smtClean="0"/>
              <a:t> </a:t>
            </a:r>
            <a:r>
              <a:rPr lang="de-DE" sz="2400" dirty="0" err="1" smtClean="0"/>
              <a:t>cross-country</a:t>
            </a:r>
            <a:r>
              <a:rPr lang="de-DE" sz="2400" dirty="0" smtClean="0"/>
              <a:t> </a:t>
            </a:r>
            <a:r>
              <a:rPr lang="de-DE" sz="2400" dirty="0" err="1" smtClean="0"/>
              <a:t>analyses</a:t>
            </a:r>
            <a:r>
              <a:rPr lang="de-DE" sz="2400" dirty="0" smtClean="0"/>
              <a:t> </a:t>
            </a:r>
            <a:r>
              <a:rPr lang="de-DE" sz="2400" dirty="0" err="1" smtClean="0"/>
              <a:t>up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now</a:t>
            </a:r>
            <a:r>
              <a:rPr lang="de-DE" sz="2400" dirty="0" smtClean="0"/>
              <a:t> but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</a:t>
            </a:r>
            <a:r>
              <a:rPr lang="de-DE" sz="2400" dirty="0" err="1" smtClean="0"/>
              <a:t>show</a:t>
            </a:r>
            <a:r>
              <a:rPr lang="de-DE" sz="2400" dirty="0" smtClean="0"/>
              <a:t> a high </a:t>
            </a:r>
            <a:r>
              <a:rPr lang="de-DE" sz="2400" dirty="0" err="1" smtClean="0"/>
              <a:t>stability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main</a:t>
            </a:r>
            <a:r>
              <a:rPr lang="de-DE" sz="2400" dirty="0" smtClean="0"/>
              <a:t> </a:t>
            </a:r>
            <a:r>
              <a:rPr lang="de-DE" sz="2400" dirty="0" err="1" smtClean="0"/>
              <a:t>determinants</a:t>
            </a:r>
            <a:r>
              <a:rPr lang="de-DE" sz="2400" dirty="0" smtClean="0"/>
              <a:t> </a:t>
            </a:r>
            <a:r>
              <a:rPr lang="de-DE" sz="2400" dirty="0" err="1" smtClean="0"/>
              <a:t>across</a:t>
            </a:r>
            <a:r>
              <a:rPr lang="de-DE" sz="2400" dirty="0" smtClean="0"/>
              <a:t> countries (e. g. </a:t>
            </a:r>
            <a:r>
              <a:rPr lang="de-DE" sz="2400" dirty="0" err="1" smtClean="0"/>
              <a:t>Horbach</a:t>
            </a:r>
            <a:r>
              <a:rPr lang="de-DE" sz="2400" dirty="0" smtClean="0"/>
              <a:t> 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723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67544" y="332656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Two new research areas: Regional spill-overs and </a:t>
            </a:r>
            <a:r>
              <a:rPr lang="en-US" sz="2400" b="1" dirty="0" smtClean="0"/>
              <a:t>staff characteristics as determinants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1408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1520" y="188640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Specificities of eco-innovations compared to other innovations</a:t>
            </a:r>
            <a:endParaRPr lang="de-DE" sz="2000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85921"/>
              </p:ext>
            </p:extLst>
          </p:nvPr>
        </p:nvGraphicFramePr>
        <p:xfrm>
          <a:off x="899592" y="588750"/>
          <a:ext cx="7416823" cy="57963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62471"/>
                <a:gridCol w="1488468"/>
                <a:gridCol w="1829540"/>
                <a:gridCol w="1836344"/>
              </a:tblGrid>
              <a:tr h="561662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Dependent variable: </a:t>
                      </a:r>
                      <a:r>
                        <a:rPr lang="en-GB" sz="12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ecoinno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 Suppliers of environmental goods and services with product or process innovations in 2008, 0 Other innovators  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7221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Correlates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18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Regional level variables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Education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GDP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Popdens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Poverty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Sharegreen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Location factors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Loc1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Loc2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Loc3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Loc4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Loc6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Loc7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Loc8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Loc9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Loc10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Loc11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Loc12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1.00 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(0.03)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0.99 (-0.04)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0.99 (-1.10)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1.08 (1.92)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1.03 (0.84)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1.09 (0.58)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0.77 (-1.51)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0.95 (-0.37)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0.70 (-2.18)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1.65 (2.64)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**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0.97 (-0.14)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1.00 (0.02)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1.45 (2.71)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**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0.89 (-0.76)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1.26 (1.61)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1.25 (1.38)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0.81 (-1.43)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Technological cap.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Capstocknew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Furthereducation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Highqual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R&amp;D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Control variables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Age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Competition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Demand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Size</a:t>
                      </a:r>
                      <a:endParaRPr lang="de-DE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1.12 (0.70)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1.88 (3.69)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**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1.01 (3.89)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**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1.42 (2.10)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0.99 (-0.05)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1.48 (3.02)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**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1.38 (2.48)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**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1.00 (1.25)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83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Two-Level mixed-effects logistic regression reporting odds ratios. Number of observations: 3297, number of groups: 382. Z-statistics are given in parentheses. Wald Chi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(42) = 225.5. LR test versus logistic regression |Chi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| = 2.93. Prob. = 0.04. 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GB" sz="1200" baseline="30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**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denote significance at the 10%, 5% and 1% level, respectively. </a:t>
                      </a:r>
                      <a:endParaRPr lang="de-D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899592" y="6344393"/>
            <a:ext cx="8034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Source: </a:t>
            </a:r>
            <a:r>
              <a:rPr lang="de-DE" sz="1400" dirty="0" err="1" smtClean="0"/>
              <a:t>Horbach</a:t>
            </a:r>
            <a:r>
              <a:rPr lang="de-DE" sz="1400" dirty="0" smtClean="0"/>
              <a:t> (2014). Database: Establishment </a:t>
            </a:r>
            <a:r>
              <a:rPr lang="de-DE" sz="1400" dirty="0"/>
              <a:t>P</a:t>
            </a:r>
            <a:r>
              <a:rPr lang="de-DE" sz="1400" dirty="0" smtClean="0"/>
              <a:t>anel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Institute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Employment</a:t>
            </a:r>
            <a:r>
              <a:rPr lang="de-DE" sz="1400" dirty="0" smtClean="0"/>
              <a:t> Research.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8254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92138" y="260648"/>
            <a:ext cx="808355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651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3651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3651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3651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3651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 err="1" smtClean="0">
                <a:solidFill>
                  <a:srgbClr val="000000"/>
                </a:solidFill>
              </a:rPr>
              <a:t>Structure</a:t>
            </a:r>
            <a:endParaRPr lang="de-DE" sz="24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dirty="0" smtClean="0">
              <a:solidFill>
                <a:srgbClr val="000000"/>
              </a:solidFill>
            </a:endParaRPr>
          </a:p>
          <a:p>
            <a:pPr>
              <a:tabLst>
                <a:tab pos="365125" algn="l"/>
                <a:tab pos="714375" algn="l"/>
              </a:tabLst>
            </a:pPr>
            <a:r>
              <a:rPr lang="en-US" sz="2400" dirty="0"/>
              <a:t>1. 			</a:t>
            </a:r>
            <a:r>
              <a:rPr lang="en-US" sz="2400" dirty="0" smtClean="0"/>
              <a:t>Introduction</a:t>
            </a:r>
            <a:endParaRPr lang="de-DE" sz="2400" dirty="0"/>
          </a:p>
          <a:p>
            <a:pPr>
              <a:tabLst>
                <a:tab pos="365125" algn="l"/>
                <a:tab pos="714375" algn="l"/>
              </a:tabLst>
            </a:pPr>
            <a:r>
              <a:rPr lang="en-US" sz="2400" dirty="0"/>
              <a:t>2.		</a:t>
            </a:r>
            <a:r>
              <a:rPr lang="en-US" sz="2400" dirty="0" smtClean="0"/>
              <a:t>	Theoretical </a:t>
            </a:r>
            <a:r>
              <a:rPr lang="en-US" sz="2400" dirty="0"/>
              <a:t>determinants of eco-innovation</a:t>
            </a:r>
            <a:endParaRPr lang="de-DE" sz="2400" dirty="0"/>
          </a:p>
          <a:p>
            <a:pPr>
              <a:tabLst>
                <a:tab pos="365125" algn="l"/>
                <a:tab pos="714375" algn="l"/>
              </a:tabLst>
            </a:pPr>
            <a:r>
              <a:rPr lang="en-US" sz="2400" dirty="0"/>
              <a:t>2.1 </a:t>
            </a:r>
            <a:r>
              <a:rPr lang="en-US" sz="2400" dirty="0" smtClean="0"/>
              <a:t>	Definition </a:t>
            </a:r>
            <a:r>
              <a:rPr lang="en-US" sz="2400" dirty="0"/>
              <a:t>of eco-innovation</a:t>
            </a:r>
            <a:endParaRPr lang="de-DE" sz="2400" dirty="0"/>
          </a:p>
          <a:p>
            <a:pPr>
              <a:tabLst>
                <a:tab pos="365125" algn="l"/>
                <a:tab pos="714375" algn="l"/>
              </a:tabLst>
            </a:pPr>
            <a:r>
              <a:rPr lang="en-US" sz="2400" dirty="0"/>
              <a:t>2.2 </a:t>
            </a:r>
            <a:r>
              <a:rPr lang="en-US" sz="2400" dirty="0" smtClean="0"/>
              <a:t>	Specificities </a:t>
            </a:r>
            <a:r>
              <a:rPr lang="en-US" sz="2400" dirty="0"/>
              <a:t>of </a:t>
            </a:r>
            <a:r>
              <a:rPr lang="en-US" sz="2400" dirty="0" smtClean="0"/>
              <a:t>eco-innovation</a:t>
            </a:r>
            <a:endParaRPr lang="de-DE" sz="2400" dirty="0"/>
          </a:p>
          <a:p>
            <a:r>
              <a:rPr lang="en-US" sz="2400" dirty="0"/>
              <a:t>	</a:t>
            </a:r>
            <a:endParaRPr lang="de-DE" sz="2400" dirty="0"/>
          </a:p>
          <a:p>
            <a:pPr>
              <a:tabLst>
                <a:tab pos="365125" algn="l"/>
                <a:tab pos="542925" algn="l"/>
                <a:tab pos="714375" algn="l"/>
              </a:tabLst>
            </a:pPr>
            <a:r>
              <a:rPr lang="en-GB" sz="2400" dirty="0"/>
              <a:t>3. 		</a:t>
            </a:r>
            <a:r>
              <a:rPr lang="en-GB" sz="2400" dirty="0" smtClean="0"/>
              <a:t>		Empirical </a:t>
            </a:r>
            <a:r>
              <a:rPr lang="en-GB" sz="2400" dirty="0"/>
              <a:t>analyses of the determinants of </a:t>
            </a:r>
            <a:r>
              <a:rPr lang="en-GB" sz="2400" dirty="0" smtClean="0"/>
              <a:t>eco-				innovation</a:t>
            </a:r>
            <a:endParaRPr lang="de-DE" sz="2400" dirty="0"/>
          </a:p>
          <a:p>
            <a:pPr>
              <a:tabLst>
                <a:tab pos="365125" algn="l"/>
                <a:tab pos="714375" algn="l"/>
              </a:tabLst>
            </a:pPr>
            <a:r>
              <a:rPr lang="en-GB" sz="2400" dirty="0"/>
              <a:t>3.1 </a:t>
            </a:r>
            <a:r>
              <a:rPr lang="en-GB" sz="2400" dirty="0" smtClean="0"/>
              <a:t>	Data </a:t>
            </a:r>
            <a:r>
              <a:rPr lang="en-GB" sz="2400" dirty="0"/>
              <a:t>bases and methods</a:t>
            </a:r>
            <a:endParaRPr lang="de-DE" sz="2400" dirty="0"/>
          </a:p>
          <a:p>
            <a:pPr>
              <a:tabLst>
                <a:tab pos="365125" algn="l"/>
                <a:tab pos="714375" algn="l"/>
              </a:tabLst>
            </a:pPr>
            <a:r>
              <a:rPr lang="en-GB" sz="2400" dirty="0"/>
              <a:t>3.2 </a:t>
            </a:r>
            <a:r>
              <a:rPr lang="en-GB" sz="2400" dirty="0" smtClean="0"/>
              <a:t>	Results </a:t>
            </a:r>
            <a:r>
              <a:rPr lang="en-GB" sz="2400" dirty="0"/>
              <a:t>of </a:t>
            </a:r>
            <a:r>
              <a:rPr lang="en-GB" sz="2400" dirty="0" smtClean="0"/>
              <a:t>econometric analyses: Stylized facts</a:t>
            </a:r>
          </a:p>
          <a:p>
            <a:pPr>
              <a:tabLst>
                <a:tab pos="365125" algn="l"/>
                <a:tab pos="714375" algn="l"/>
              </a:tabLst>
            </a:pPr>
            <a:r>
              <a:rPr lang="en-GB" sz="2400" dirty="0" smtClean="0"/>
              <a:t>3.3 	Two new research areas: Regional spill-overs and 		staff characteristics </a:t>
            </a:r>
          </a:p>
          <a:p>
            <a:endParaRPr lang="en-GB" sz="2400" dirty="0" smtClean="0"/>
          </a:p>
          <a:p>
            <a:pPr>
              <a:tabLst>
                <a:tab pos="365125" algn="l"/>
                <a:tab pos="714375" algn="l"/>
              </a:tabLst>
            </a:pPr>
            <a:r>
              <a:rPr lang="en-GB" sz="2400" dirty="0" smtClean="0"/>
              <a:t>5</a:t>
            </a:r>
            <a:r>
              <a:rPr lang="en-GB" sz="2400" dirty="0"/>
              <a:t>. 		</a:t>
            </a:r>
            <a:r>
              <a:rPr lang="en-GB" sz="2400" dirty="0" smtClean="0"/>
              <a:t>	Conclusions and research deficits</a:t>
            </a:r>
            <a:endParaRPr lang="de-DE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5536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Eco-innovations might </a:t>
            </a:r>
            <a:r>
              <a:rPr lang="en-US" sz="2000" dirty="0"/>
              <a:t>be a chance for “disadvantaged“ </a:t>
            </a:r>
            <a:r>
              <a:rPr lang="en-US" sz="2000" dirty="0" smtClean="0"/>
              <a:t>regions: </a:t>
            </a:r>
            <a:r>
              <a:rPr lang="en-US" sz="2000" dirty="0"/>
              <a:t>The attractiveness of the region (value in terms of leisure and residential </a:t>
            </a:r>
            <a:r>
              <a:rPr lang="en-US" sz="2000" dirty="0" smtClean="0"/>
              <a:t>amenity (loc4</a:t>
            </a:r>
            <a:r>
              <a:rPr lang="en-US" sz="2000" dirty="0"/>
              <a:t>) seems to be more relevant for other innovations, therefore the typical urbanization advantages do not seem to play an important role for </a:t>
            </a:r>
            <a:r>
              <a:rPr lang="en-US" sz="2000" dirty="0" smtClean="0"/>
              <a:t>eco-innovations</a:t>
            </a:r>
            <a:r>
              <a:rPr lang="en-US" sz="2000" dirty="0"/>
              <a:t> </a:t>
            </a:r>
            <a:r>
              <a:rPr lang="en-US" sz="2000" dirty="0" smtClean="0"/>
              <a:t>whereas </a:t>
            </a:r>
            <a:r>
              <a:rPr lang="en-US" sz="2000" dirty="0"/>
              <a:t>eco-innovation is more likely in regions characterized by high poverty rates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Eco-innovations are more dependent on a good over-regional traffic infrastructure (loc8) to compensate for the lack of urbanization advantages.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green orientation of the region does not play the expected positive role for </a:t>
            </a:r>
            <a:r>
              <a:rPr lang="en-US" sz="2000" dirty="0" smtClean="0"/>
              <a:t>eco-innovations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co-innovation </a:t>
            </a:r>
            <a:r>
              <a:rPr lang="en-US" sz="2000" dirty="0"/>
              <a:t>needs more research input compared to other </a:t>
            </a:r>
            <a:r>
              <a:rPr lang="en-US" sz="2000" dirty="0" smtClean="0"/>
              <a:t>innovations: significant </a:t>
            </a:r>
            <a:r>
              <a:rPr lang="en-US" sz="2000" dirty="0"/>
              <a:t>relevance of a high-qualified staff for eco-innovation (</a:t>
            </a:r>
            <a:r>
              <a:rPr lang="en-US" sz="2000" dirty="0" err="1"/>
              <a:t>highqual</a:t>
            </a:r>
            <a:r>
              <a:rPr lang="en-US" sz="2000" dirty="0"/>
              <a:t>), </a:t>
            </a:r>
            <a:r>
              <a:rPr lang="en-US" sz="2000" dirty="0" smtClean="0"/>
              <a:t> </a:t>
            </a:r>
            <a:r>
              <a:rPr lang="en-US" sz="2000" dirty="0"/>
              <a:t>significant need of further education measures (</a:t>
            </a:r>
            <a:r>
              <a:rPr lang="en-US" sz="2000" dirty="0" err="1"/>
              <a:t>furthereducation</a:t>
            </a:r>
            <a:r>
              <a:rPr lang="en-US" sz="2000" dirty="0" smtClean="0"/>
              <a:t>), </a:t>
            </a:r>
            <a:r>
              <a:rPr lang="en-US" sz="2000" dirty="0"/>
              <a:t>higher importance of R&amp;D </a:t>
            </a:r>
            <a:r>
              <a:rPr lang="en-US" sz="2000" dirty="0" smtClean="0"/>
              <a:t>activities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8899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260648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/>
              <a:t>Work in </a:t>
            </a:r>
            <a:r>
              <a:rPr lang="de-DE" sz="2600" b="1" dirty="0" err="1" smtClean="0"/>
              <a:t>progress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based</a:t>
            </a:r>
            <a:r>
              <a:rPr lang="de-DE" sz="2600" b="1" dirty="0" smtClean="0"/>
              <a:t> on </a:t>
            </a:r>
            <a:r>
              <a:rPr lang="de-DE" sz="2600" b="1" dirty="0" err="1" smtClean="0"/>
              <a:t>the</a:t>
            </a:r>
            <a:r>
              <a:rPr lang="de-DE" sz="2600" b="1" dirty="0" smtClean="0"/>
              <a:t> CIS 2015:</a:t>
            </a:r>
          </a:p>
          <a:p>
            <a:endParaRPr lang="de-DE" dirty="0"/>
          </a:p>
          <a:p>
            <a:r>
              <a:rPr lang="en-US" sz="2400" dirty="0" smtClean="0"/>
              <a:t>Energy </a:t>
            </a:r>
            <a:r>
              <a:rPr lang="en-US" sz="2400" dirty="0"/>
              <a:t>turnaround in German firms: What triggers the substitution of fossil energies</a:t>
            </a:r>
            <a:r>
              <a:rPr lang="en-US" sz="2400" dirty="0" smtClean="0"/>
              <a:t>? </a:t>
            </a:r>
          </a:p>
          <a:p>
            <a:r>
              <a:rPr lang="en-US" sz="2400" dirty="0" smtClean="0"/>
              <a:t>(joined work with Christian Rammer from ZEW)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Database: German CIS data for 2014 matched with regional data based on NUTS 3 level and data on more </a:t>
            </a:r>
            <a:r>
              <a:rPr lang="en-US" sz="2400" dirty="0" smtClean="0"/>
              <a:t>than </a:t>
            </a:r>
            <a:r>
              <a:rPr lang="en-US" sz="2400" dirty="0" smtClean="0"/>
              <a:t>a million renewable energy plants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 of multilevel mixed effects </a:t>
            </a:r>
            <a:r>
              <a:rPr lang="en-US" sz="2400" dirty="0" err="1" smtClean="0"/>
              <a:t>probit</a:t>
            </a:r>
            <a:r>
              <a:rPr lang="en-US" sz="2400" dirty="0" smtClean="0"/>
              <a:t> models (and </a:t>
            </a:r>
            <a:r>
              <a:rPr lang="en-US" sz="2400" dirty="0" err="1" smtClean="0"/>
              <a:t>probit</a:t>
            </a:r>
            <a:r>
              <a:rPr lang="en-US" sz="2400" dirty="0" smtClean="0"/>
              <a:t> models with clustered standard errors as robustness check)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2341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33265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First results:</a:t>
            </a:r>
          </a:p>
          <a:p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 smtClean="0"/>
              <a:t>•</a:t>
            </a:r>
            <a:r>
              <a:rPr lang="en-US" sz="2400" dirty="0"/>
              <a:t>	A green orientation of a region supports the willingness of </a:t>
            </a:r>
            <a:r>
              <a:rPr lang="en-US" sz="2400" dirty="0" smtClean="0"/>
              <a:t>	firms </a:t>
            </a:r>
            <a:r>
              <a:rPr lang="en-US" sz="2400" dirty="0"/>
              <a:t>to implement renewable energy </a:t>
            </a:r>
            <a:r>
              <a:rPr lang="en-US" sz="2400" dirty="0" smtClean="0"/>
              <a:t>technologies</a:t>
            </a:r>
          </a:p>
          <a:p>
            <a:pPr>
              <a:tabLst>
                <a:tab pos="542925" algn="l"/>
              </a:tabLst>
            </a:pPr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 smtClean="0"/>
              <a:t>•</a:t>
            </a:r>
            <a:r>
              <a:rPr lang="en-US" sz="2400" dirty="0"/>
              <a:t>	A high share of solar and biomass </a:t>
            </a:r>
            <a:r>
              <a:rPr lang="en-US" sz="2400" dirty="0" smtClean="0"/>
              <a:t>in </a:t>
            </a:r>
            <a:r>
              <a:rPr lang="en-US" sz="2400" dirty="0"/>
              <a:t>the region is </a:t>
            </a:r>
            <a:r>
              <a:rPr lang="en-US" sz="2400" dirty="0" smtClean="0"/>
              <a:t>	connected </a:t>
            </a:r>
            <a:r>
              <a:rPr lang="en-US" sz="2400" dirty="0"/>
              <a:t>with a higher substitution of fossil energy within </a:t>
            </a:r>
            <a:r>
              <a:rPr lang="en-US" sz="2400" dirty="0" smtClean="0"/>
              <a:t>	firms</a:t>
            </a:r>
          </a:p>
          <a:p>
            <a:pPr>
              <a:tabLst>
                <a:tab pos="542925" algn="l"/>
              </a:tabLst>
            </a:pPr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/>
              <a:t>•	Organizational innovations are very important to introduce </a:t>
            </a:r>
            <a:r>
              <a:rPr lang="en-US" sz="2400" dirty="0" smtClean="0"/>
              <a:t>	renewable </a:t>
            </a:r>
            <a:r>
              <a:rPr lang="en-US" sz="2400" dirty="0"/>
              <a:t>energy innovations within a firm </a:t>
            </a:r>
            <a:r>
              <a:rPr lang="en-US" sz="2400" dirty="0" smtClean="0"/>
              <a:t>(namely the  	introduction </a:t>
            </a:r>
            <a:r>
              <a:rPr lang="en-US" sz="2400" dirty="0"/>
              <a:t>of new methods organizing business </a:t>
            </a:r>
            <a:r>
              <a:rPr lang="en-US" sz="2400" dirty="0" smtClean="0"/>
              <a:t>	processes</a:t>
            </a:r>
            <a:r>
              <a:rPr lang="en-US" sz="2400" dirty="0"/>
              <a:t>, </a:t>
            </a:r>
            <a:r>
              <a:rPr lang="en-US" sz="2400" dirty="0" smtClean="0"/>
              <a:t>new </a:t>
            </a:r>
            <a:r>
              <a:rPr lang="en-US" sz="2400" dirty="0"/>
              <a:t>forms of labor organization, </a:t>
            </a:r>
            <a:r>
              <a:rPr lang="en-US" sz="2400" dirty="0" smtClean="0"/>
              <a:t>new 	cooperation arrangements</a:t>
            </a:r>
            <a:r>
              <a:rPr lang="en-US" sz="2400" dirty="0"/>
              <a:t>, change of customer </a:t>
            </a:r>
            <a:r>
              <a:rPr lang="en-US" sz="2400" dirty="0" smtClean="0"/>
              <a:t>	relationships</a:t>
            </a:r>
            <a:r>
              <a:rPr lang="en-US" sz="2400" dirty="0"/>
              <a:t>, integration of suppliers)</a:t>
            </a:r>
          </a:p>
        </p:txBody>
      </p:sp>
    </p:spTree>
    <p:extLst>
      <p:ext uri="{BB962C8B-B14F-4D97-AF65-F5344CB8AC3E}">
        <p14:creationId xmlns:p14="http://schemas.microsoft.com/office/powerpoint/2010/main" val="41413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33265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First results (continued):</a:t>
            </a:r>
          </a:p>
          <a:p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 smtClean="0"/>
              <a:t>• 	Energy </a:t>
            </a:r>
            <a:r>
              <a:rPr lang="en-US" sz="2400" dirty="0"/>
              <a:t>intensity not </a:t>
            </a:r>
            <a:r>
              <a:rPr lang="en-US" sz="2400" dirty="0" smtClean="0"/>
              <a:t>significant</a:t>
            </a:r>
          </a:p>
          <a:p>
            <a:pPr>
              <a:tabLst>
                <a:tab pos="542925" algn="l"/>
              </a:tabLst>
            </a:pPr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/>
              <a:t>•	Important cooperation partners for the introduction of </a:t>
            </a:r>
            <a:r>
              <a:rPr lang="en-US" sz="2400" dirty="0" smtClean="0"/>
              <a:t>	renewables</a:t>
            </a:r>
            <a:r>
              <a:rPr lang="en-US" sz="2400" dirty="0"/>
              <a:t>: firms from the same group of </a:t>
            </a:r>
            <a:r>
              <a:rPr lang="en-US" sz="2400" dirty="0" smtClean="0"/>
              <a:t>companies,  	customers </a:t>
            </a:r>
            <a:r>
              <a:rPr lang="en-US" sz="2400" dirty="0"/>
              <a:t>from the private </a:t>
            </a:r>
            <a:r>
              <a:rPr lang="en-US" sz="2400" dirty="0" smtClean="0"/>
              <a:t>sector, </a:t>
            </a:r>
            <a:r>
              <a:rPr lang="en-US" sz="2400" dirty="0"/>
              <a:t>private research </a:t>
            </a:r>
            <a:r>
              <a:rPr lang="en-US" sz="2400" dirty="0" smtClean="0"/>
              <a:t>	institutes</a:t>
            </a:r>
          </a:p>
          <a:p>
            <a:pPr>
              <a:tabLst>
                <a:tab pos="542925" algn="l"/>
              </a:tabLst>
            </a:pPr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/>
              <a:t>•	</a:t>
            </a:r>
            <a:r>
              <a:rPr lang="en-US" sz="2400" dirty="0" smtClean="0"/>
              <a:t>Bigger </a:t>
            </a:r>
            <a:r>
              <a:rPr lang="en-US" sz="2400" dirty="0"/>
              <a:t>and family owned firms are more likely to introduce </a:t>
            </a:r>
            <a:r>
              <a:rPr lang="en-US" sz="2400" dirty="0" smtClean="0"/>
              <a:t>	renewable energies</a:t>
            </a:r>
          </a:p>
          <a:p>
            <a:pPr>
              <a:tabLst>
                <a:tab pos="542925" algn="l"/>
              </a:tabLst>
            </a:pPr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/>
              <a:t>•	Subsidies from "other ministries" such as the </a:t>
            </a:r>
            <a:r>
              <a:rPr lang="en-US" sz="2400" dirty="0" smtClean="0"/>
              <a:t>	environmental </a:t>
            </a:r>
            <a:r>
              <a:rPr lang="en-US" sz="2400" dirty="0"/>
              <a:t>ministry are highly </a:t>
            </a:r>
            <a:r>
              <a:rPr lang="en-US" sz="2400" dirty="0" smtClean="0"/>
              <a:t>relevant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3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9512" y="332656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relevance of personal characteristics and gender diversity for (eco) - innovation activities at the </a:t>
            </a:r>
            <a:r>
              <a:rPr lang="en-US" sz="2400" b="1" dirty="0" smtClean="0"/>
              <a:t>firm-level</a:t>
            </a:r>
          </a:p>
          <a:p>
            <a:r>
              <a:rPr lang="en-US" sz="1200" dirty="0" smtClean="0"/>
              <a:t>(</a:t>
            </a:r>
            <a:r>
              <a:rPr lang="en-US" sz="1400" dirty="0" smtClean="0"/>
              <a:t>see </a:t>
            </a:r>
            <a:r>
              <a:rPr lang="en-US" sz="1400" dirty="0"/>
              <a:t>also </a:t>
            </a:r>
            <a:r>
              <a:rPr lang="en-US" sz="1400" dirty="0" err="1"/>
              <a:t>Horbach</a:t>
            </a:r>
            <a:r>
              <a:rPr lang="en-US" sz="1400" dirty="0"/>
              <a:t>, </a:t>
            </a:r>
            <a:r>
              <a:rPr lang="en-US" sz="1400" dirty="0" smtClean="0"/>
              <a:t>Jens, </a:t>
            </a:r>
            <a:r>
              <a:rPr lang="en-US" sz="1400" dirty="0"/>
              <a:t>Jacob, </a:t>
            </a:r>
            <a:r>
              <a:rPr lang="en-US" sz="1400" dirty="0" err="1"/>
              <a:t>Jojo</a:t>
            </a:r>
            <a:r>
              <a:rPr lang="en-US" sz="1400" dirty="0"/>
              <a:t> (2017): The relevance of personal characteristics and gender </a:t>
            </a:r>
            <a:r>
              <a:rPr lang="en-US" sz="1400" dirty="0" smtClean="0"/>
              <a:t>diversity </a:t>
            </a:r>
            <a:r>
              <a:rPr lang="en-US" sz="1400" dirty="0"/>
              <a:t>for (eco) - innovation activities at the firm-level. Results from a linked employer-employee database in Germany. IAB-Discussion 11/2017, </a:t>
            </a:r>
            <a:r>
              <a:rPr lang="en-US" sz="1400" dirty="0" err="1"/>
              <a:t>Nürnberg</a:t>
            </a:r>
            <a:r>
              <a:rPr lang="en-US" sz="1400" dirty="0" smtClean="0"/>
              <a:t>, http</a:t>
            </a:r>
            <a:r>
              <a:rPr lang="en-US" sz="1400" dirty="0"/>
              <a:t>://</a:t>
            </a:r>
            <a:r>
              <a:rPr lang="en-US" sz="1400" dirty="0" smtClean="0"/>
              <a:t>doku.iab.de/discussionpapers/2017/dp1117.pdf)</a:t>
            </a:r>
            <a:endParaRPr lang="en-US" sz="1400" dirty="0"/>
          </a:p>
          <a:p>
            <a:endParaRPr lang="en-US" sz="2400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Surprisingly, the literature on the determinants of eco-innovation until now has </a:t>
            </a:r>
            <a:r>
              <a:rPr lang="en-US" sz="2200" dirty="0" smtClean="0"/>
              <a:t>nearly not </a:t>
            </a:r>
            <a:r>
              <a:rPr lang="en-US" sz="2200" dirty="0"/>
              <a:t>considered the influence of personal characteristics of a firm’s staff and management</a:t>
            </a:r>
            <a:r>
              <a:rPr 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Project </a:t>
            </a:r>
            <a:r>
              <a:rPr lang="en-US" sz="2200" dirty="0"/>
              <a:t>tries to open the "black box" of unexplained heterogeneity among </a:t>
            </a:r>
            <a:r>
              <a:rPr lang="en-US" sz="2200" dirty="0" smtClean="0"/>
              <a:t>firms: Characteristics </a:t>
            </a:r>
            <a:r>
              <a:rPr lang="en-US" sz="2200" dirty="0"/>
              <a:t>of a firm’s personnel (gender, family status, geographical origin, education etc.) are likely to be crucial in explaining the greenness of a firm. </a:t>
            </a: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Special </a:t>
            </a:r>
            <a:r>
              <a:rPr lang="en-US" sz="2200" dirty="0"/>
              <a:t>focus on the role of gender diversity of the management and the staff for the realization of eco-innovation activities.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892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332656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Database:</a:t>
            </a:r>
          </a:p>
          <a:p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 smtClean="0"/>
              <a:t>•</a:t>
            </a:r>
            <a:r>
              <a:rPr lang="en-US" sz="2400" dirty="0"/>
              <a:t>	</a:t>
            </a:r>
            <a:r>
              <a:rPr lang="en-US" sz="2400" dirty="0" smtClean="0"/>
              <a:t>Linked employer-employee data for about 10,000 	establishments</a:t>
            </a:r>
          </a:p>
          <a:p>
            <a:pPr>
              <a:tabLst>
                <a:tab pos="542925" algn="l"/>
              </a:tabLst>
            </a:pPr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b="1" dirty="0" smtClean="0"/>
              <a:t>Main results:</a:t>
            </a:r>
          </a:p>
          <a:p>
            <a:pPr>
              <a:tabLst>
                <a:tab pos="542925" algn="l"/>
              </a:tabLst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</a:pPr>
            <a:r>
              <a:rPr lang="en-US" sz="2400" dirty="0"/>
              <a:t>F</a:t>
            </a:r>
            <a:r>
              <a:rPr lang="en-US" sz="2400" dirty="0" smtClean="0"/>
              <a:t>irms </a:t>
            </a:r>
            <a:r>
              <a:rPr lang="en-US" sz="2400" dirty="0"/>
              <a:t>characterized by gender mixed first level management board </a:t>
            </a:r>
            <a:r>
              <a:rPr lang="en-US" sz="2400" dirty="0" smtClean="0"/>
              <a:t>are more likely to introduce eco-innovations.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</a:pPr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high share of high-paid women </a:t>
            </a:r>
            <a:r>
              <a:rPr lang="en-US" sz="2400" dirty="0" smtClean="0"/>
              <a:t>in </a:t>
            </a:r>
            <a:r>
              <a:rPr lang="en-US" sz="2400" dirty="0"/>
              <a:t>the staff of the firm also triggers eco-innovations.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</a:pPr>
            <a:r>
              <a:rPr lang="en-US" sz="2400" dirty="0" smtClean="0"/>
              <a:t>Specific </a:t>
            </a:r>
            <a:r>
              <a:rPr lang="en-US" sz="2400" dirty="0"/>
              <a:t>women's promotion programs seem to support the positive eco-innovation effect of gender-mixed </a:t>
            </a:r>
            <a:r>
              <a:rPr lang="en-US" sz="2400" dirty="0" smtClean="0"/>
              <a:t>teams</a:t>
            </a:r>
            <a:endParaRPr lang="en-US" sz="2400" dirty="0"/>
          </a:p>
          <a:p>
            <a:pPr>
              <a:tabLst>
                <a:tab pos="542925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57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5536" y="476672"/>
            <a:ext cx="82089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Results (continued):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Organizational innovations matter for the introduction of eco-innovations: Re-</a:t>
            </a:r>
            <a:r>
              <a:rPr lang="en-US" sz="2200" dirty="0" err="1" smtClean="0"/>
              <a:t>organisation</a:t>
            </a:r>
            <a:r>
              <a:rPr lang="en-US" sz="2200" dirty="0" smtClean="0"/>
              <a:t> </a:t>
            </a:r>
            <a:r>
              <a:rPr lang="en-US" sz="2200" dirty="0"/>
              <a:t>of supply chains and customer </a:t>
            </a:r>
            <a:r>
              <a:rPr lang="en-US" sz="2200" dirty="0" smtClean="0"/>
              <a:t>relationships, </a:t>
            </a:r>
            <a:r>
              <a:rPr lang="en-US" sz="2200" dirty="0"/>
              <a:t>introduction of </a:t>
            </a:r>
            <a:r>
              <a:rPr lang="en-US" sz="2200" dirty="0" err="1" smtClean="0"/>
              <a:t>groupwork</a:t>
            </a:r>
            <a:r>
              <a:rPr lang="en-US" sz="2200" dirty="0" smtClean="0"/>
              <a:t> </a:t>
            </a:r>
            <a:r>
              <a:rPr lang="en-US" sz="2200" dirty="0"/>
              <a:t>and, not surprisingly, environmentally related organizational </a:t>
            </a:r>
            <a:r>
              <a:rPr lang="en-US" sz="2200" dirty="0" smtClean="0"/>
              <a:t>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Innovation input </a:t>
            </a:r>
            <a:r>
              <a:rPr lang="en-US" sz="2200" dirty="0"/>
              <a:t>is more important for </a:t>
            </a:r>
            <a:r>
              <a:rPr lang="en-US" sz="2200" dirty="0" smtClean="0"/>
              <a:t>eco-innovations compared to other innovations </a:t>
            </a:r>
            <a:r>
              <a:rPr lang="en-US" sz="2200" dirty="0"/>
              <a:t>supporting results from previous </a:t>
            </a:r>
            <a:r>
              <a:rPr lang="en-US" sz="2200" dirty="0" smtClean="0"/>
              <a:t>literature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1400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09886" y="303039"/>
            <a:ext cx="823857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err="1" smtClean="0"/>
              <a:t>Conclusions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and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research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deficits</a:t>
            </a:r>
            <a:endParaRPr lang="de-DE" sz="2600" b="1" dirty="0" smtClean="0"/>
          </a:p>
          <a:p>
            <a:endParaRPr lang="de-D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Fast </a:t>
            </a:r>
            <a:r>
              <a:rPr lang="de-DE" sz="2200" dirty="0" err="1" smtClean="0"/>
              <a:t>growing</a:t>
            </a:r>
            <a:r>
              <a:rPr lang="de-DE" sz="2200" dirty="0" smtClean="0"/>
              <a:t> </a:t>
            </a:r>
            <a:r>
              <a:rPr lang="de-DE" sz="2200" dirty="0" err="1" smtClean="0"/>
              <a:t>literature</a:t>
            </a:r>
            <a:r>
              <a:rPr lang="de-DE" sz="2200" dirty="0" smtClean="0"/>
              <a:t> on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determinants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eco</a:t>
            </a:r>
            <a:r>
              <a:rPr lang="de-DE" sz="2200" dirty="0" smtClean="0"/>
              <a:t>-innovation in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past</a:t>
            </a:r>
            <a:r>
              <a:rPr lang="de-DE" sz="2200" dirty="0" smtClean="0"/>
              <a:t> 15 </a:t>
            </a:r>
            <a:r>
              <a:rPr lang="de-DE" sz="2200" dirty="0" err="1" smtClean="0"/>
              <a:t>years</a:t>
            </a:r>
            <a:endParaRPr lang="de-DE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err="1" smtClean="0"/>
              <a:t>Existence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stylized</a:t>
            </a:r>
            <a:r>
              <a:rPr lang="de-DE" sz="2200" dirty="0" smtClean="0"/>
              <a:t> </a:t>
            </a:r>
            <a:r>
              <a:rPr lang="de-DE" sz="2200" dirty="0" err="1" smtClean="0"/>
              <a:t>facts</a:t>
            </a:r>
            <a:r>
              <a:rPr lang="de-DE" sz="2200" dirty="0" smtClean="0"/>
              <a:t> </a:t>
            </a:r>
            <a:r>
              <a:rPr lang="de-DE" sz="2200" dirty="0" err="1" smtClean="0"/>
              <a:t>even</a:t>
            </a:r>
            <a:r>
              <a:rPr lang="de-DE" sz="2200" dirty="0" smtClean="0"/>
              <a:t> </a:t>
            </a:r>
            <a:r>
              <a:rPr lang="de-DE" sz="2200" dirty="0" err="1" smtClean="0"/>
              <a:t>across</a:t>
            </a:r>
            <a:r>
              <a:rPr lang="de-DE" sz="2200" dirty="0" smtClean="0"/>
              <a:t> different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err="1" smtClean="0"/>
              <a:t>Dominance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survey</a:t>
            </a:r>
            <a:r>
              <a:rPr lang="de-DE" sz="2200" dirty="0" smtClean="0"/>
              <a:t> </a:t>
            </a:r>
            <a:r>
              <a:rPr lang="de-DE" sz="2200" dirty="0" err="1" smtClean="0"/>
              <a:t>results</a:t>
            </a:r>
            <a:r>
              <a:rPr lang="de-DE" sz="2200" dirty="0" smtClean="0"/>
              <a:t> but </a:t>
            </a:r>
            <a:r>
              <a:rPr lang="de-DE" sz="2200" dirty="0" err="1" smtClean="0"/>
              <a:t>very</a:t>
            </a:r>
            <a:r>
              <a:rPr lang="de-DE" sz="2200" dirty="0" smtClean="0"/>
              <a:t> </a:t>
            </a:r>
            <a:r>
              <a:rPr lang="de-DE" sz="2200" dirty="0" err="1" smtClean="0"/>
              <a:t>few</a:t>
            </a:r>
            <a:r>
              <a:rPr lang="de-DE" sz="2200" dirty="0" smtClean="0"/>
              <a:t> </a:t>
            </a:r>
            <a:r>
              <a:rPr lang="de-DE" sz="2200" dirty="0" err="1" smtClean="0"/>
              <a:t>panel</a:t>
            </a:r>
            <a:r>
              <a:rPr lang="de-DE" sz="2200" dirty="0" smtClean="0"/>
              <a:t> </a:t>
            </a:r>
            <a:r>
              <a:rPr lang="de-DE" sz="2200" dirty="0" err="1" smtClean="0"/>
              <a:t>data</a:t>
            </a:r>
            <a:r>
              <a:rPr lang="de-DE" sz="2200" dirty="0" smtClean="0"/>
              <a:t> </a:t>
            </a:r>
            <a:r>
              <a:rPr lang="de-DE" sz="2200" dirty="0" err="1" smtClean="0"/>
              <a:t>bases</a:t>
            </a:r>
            <a:r>
              <a:rPr lang="de-DE" sz="2200" dirty="0" smtClean="0"/>
              <a:t>: </a:t>
            </a:r>
            <a:r>
              <a:rPr lang="de-DE" sz="2200" dirty="0" err="1" smtClean="0"/>
              <a:t>causality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endogeneity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problems</a:t>
            </a:r>
            <a:endParaRPr lang="de-DE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Patent </a:t>
            </a:r>
            <a:r>
              <a:rPr lang="de-DE" sz="2200" dirty="0" err="1" smtClean="0"/>
              <a:t>data</a:t>
            </a:r>
            <a:r>
              <a:rPr lang="de-DE" sz="2200" dirty="0" smtClean="0"/>
              <a:t> </a:t>
            </a:r>
            <a:r>
              <a:rPr lang="de-DE" sz="2200" dirty="0" err="1" smtClean="0"/>
              <a:t>allow</a:t>
            </a:r>
            <a:r>
              <a:rPr lang="de-DE" sz="2200" dirty="0" smtClean="0"/>
              <a:t> time </a:t>
            </a:r>
            <a:r>
              <a:rPr lang="de-DE" sz="2200" dirty="0" err="1" smtClean="0"/>
              <a:t>series</a:t>
            </a:r>
            <a:r>
              <a:rPr lang="de-DE" sz="2200" dirty="0" smtClean="0"/>
              <a:t> </a:t>
            </a:r>
            <a:r>
              <a:rPr lang="de-DE" sz="2200" dirty="0" err="1" smtClean="0"/>
              <a:t>analyses</a:t>
            </a:r>
            <a:r>
              <a:rPr lang="de-DE" sz="2200" dirty="0" smtClean="0"/>
              <a:t> but </a:t>
            </a:r>
            <a:r>
              <a:rPr lang="de-DE" sz="2200" dirty="0" err="1" smtClean="0"/>
              <a:t>their</a:t>
            </a:r>
            <a:r>
              <a:rPr lang="de-DE" sz="2200" dirty="0" smtClean="0"/>
              <a:t> </a:t>
            </a:r>
            <a:r>
              <a:rPr lang="de-DE" sz="2200" dirty="0" err="1" smtClean="0"/>
              <a:t>scope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restricted</a:t>
            </a:r>
            <a:r>
              <a:rPr lang="de-DE" sz="22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err="1" smtClean="0"/>
              <a:t>Analyses</a:t>
            </a:r>
            <a:r>
              <a:rPr lang="de-DE" sz="2200" dirty="0" smtClean="0"/>
              <a:t> on regional spill-</a:t>
            </a:r>
            <a:r>
              <a:rPr lang="de-DE" sz="2200" dirty="0" err="1" smtClean="0"/>
              <a:t>over</a:t>
            </a:r>
            <a:r>
              <a:rPr lang="de-DE" sz="2200" dirty="0" smtClean="0"/>
              <a:t> </a:t>
            </a:r>
            <a:r>
              <a:rPr lang="de-DE" sz="2200" dirty="0" err="1" smtClean="0"/>
              <a:t>effects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eco</a:t>
            </a:r>
            <a:r>
              <a:rPr lang="de-DE" sz="2200" dirty="0" smtClean="0"/>
              <a:t>-innovation </a:t>
            </a:r>
            <a:r>
              <a:rPr lang="de-DE" sz="2200" dirty="0" err="1" smtClean="0"/>
              <a:t>are</a:t>
            </a:r>
            <a:r>
              <a:rPr lang="de-DE" sz="2200" dirty="0" smtClean="0"/>
              <a:t> rare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A </a:t>
            </a:r>
            <a:r>
              <a:rPr lang="de-DE" sz="2200" dirty="0" err="1" smtClean="0"/>
              <a:t>closer</a:t>
            </a:r>
            <a:r>
              <a:rPr lang="de-DE" sz="2200" dirty="0" smtClean="0"/>
              <a:t> </a:t>
            </a:r>
            <a:r>
              <a:rPr lang="de-DE" sz="2200" dirty="0" err="1" smtClean="0"/>
              <a:t>look</a:t>
            </a:r>
            <a:r>
              <a:rPr lang="de-DE" sz="2200" dirty="0" smtClean="0"/>
              <a:t> in </a:t>
            </a:r>
            <a:r>
              <a:rPr lang="de-DE" sz="2200" dirty="0" err="1" smtClean="0"/>
              <a:t>the</a:t>
            </a:r>
            <a:r>
              <a:rPr lang="de-DE" sz="2200" dirty="0" smtClean="0"/>
              <a:t> „</a:t>
            </a:r>
            <a:r>
              <a:rPr lang="de-DE" sz="2200" dirty="0" err="1" smtClean="0"/>
              <a:t>black</a:t>
            </a:r>
            <a:r>
              <a:rPr lang="de-DE" sz="2200" dirty="0" smtClean="0"/>
              <a:t> box“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management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staff</a:t>
            </a:r>
            <a:r>
              <a:rPr lang="de-DE" sz="2200" dirty="0" smtClean="0"/>
              <a:t> </a:t>
            </a:r>
            <a:r>
              <a:rPr lang="de-DE" sz="2200" dirty="0" err="1" smtClean="0"/>
              <a:t>characteristics</a:t>
            </a:r>
            <a:r>
              <a:rPr lang="de-DE" sz="2200" dirty="0" smtClean="0"/>
              <a:t> </a:t>
            </a:r>
            <a:r>
              <a:rPr lang="de-DE" sz="2200" dirty="0" err="1" smtClean="0"/>
              <a:t>would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useful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3411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2636912"/>
            <a:ext cx="864096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DE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de-DE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de-DE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5288" y="332656"/>
            <a:ext cx="8353425" cy="580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 dirty="0">
                <a:solidFill>
                  <a:srgbClr val="000000"/>
                </a:solidFill>
              </a:rPr>
              <a:t>Definition </a:t>
            </a:r>
            <a:r>
              <a:rPr lang="de-DE" sz="2800" b="1" dirty="0" err="1">
                <a:solidFill>
                  <a:srgbClr val="000000"/>
                </a:solidFill>
              </a:rPr>
              <a:t>of</a:t>
            </a:r>
            <a:r>
              <a:rPr lang="de-DE" sz="2800" b="1" dirty="0">
                <a:solidFill>
                  <a:srgbClr val="000000"/>
                </a:solidFill>
              </a:rPr>
              <a:t> </a:t>
            </a:r>
            <a:r>
              <a:rPr lang="de-DE" sz="2800" b="1" dirty="0" err="1">
                <a:solidFill>
                  <a:srgbClr val="000000"/>
                </a:solidFill>
              </a:rPr>
              <a:t>eco</a:t>
            </a:r>
            <a:r>
              <a:rPr lang="de-DE" sz="2800" b="1" dirty="0">
                <a:solidFill>
                  <a:srgbClr val="000000"/>
                </a:solidFill>
              </a:rPr>
              <a:t>-innovation </a:t>
            </a:r>
            <a:r>
              <a:rPr lang="de-DE" sz="2800" b="1" dirty="0" err="1">
                <a:solidFill>
                  <a:srgbClr val="000000"/>
                </a:solidFill>
              </a:rPr>
              <a:t>following</a:t>
            </a:r>
            <a:r>
              <a:rPr lang="de-DE" sz="2800" b="1" dirty="0">
                <a:solidFill>
                  <a:srgbClr val="000000"/>
                </a:solidFill>
              </a:rPr>
              <a:t> </a:t>
            </a:r>
            <a:r>
              <a:rPr lang="de-DE" sz="2800" b="1" dirty="0" err="1" smtClean="0">
                <a:solidFill>
                  <a:srgbClr val="000000"/>
                </a:solidFill>
              </a:rPr>
              <a:t>the</a:t>
            </a:r>
            <a:r>
              <a:rPr lang="de-DE" sz="2800" b="1" dirty="0" smtClean="0">
                <a:solidFill>
                  <a:srgbClr val="000000"/>
                </a:solidFill>
              </a:rPr>
              <a:t> MEI </a:t>
            </a:r>
            <a:r>
              <a:rPr lang="de-DE" sz="2800" b="1" dirty="0" err="1" smtClean="0">
                <a:solidFill>
                  <a:srgbClr val="000000"/>
                </a:solidFill>
              </a:rPr>
              <a:t>project</a:t>
            </a:r>
            <a:r>
              <a:rPr lang="de-DE" sz="2800" b="1" dirty="0" smtClean="0">
                <a:solidFill>
                  <a:srgbClr val="000000"/>
                </a:solidFill>
              </a:rPr>
              <a:t>:</a:t>
            </a:r>
            <a:endParaRPr lang="de-DE" sz="2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000" dirty="0">
              <a:solidFill>
                <a:srgbClr val="000000"/>
              </a:solidFill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The production, assimilation or exploitation of a product, production process, service or management or business methods that is novel to the organization (developing or adopting it) and which results, throughout its life cycle, in a </a:t>
            </a:r>
            <a:r>
              <a:rPr lang="en-US" sz="2200" b="1" dirty="0">
                <a:solidFill>
                  <a:srgbClr val="000000"/>
                </a:solidFill>
              </a:rPr>
              <a:t>reduction of environmental risk, pollution and other negative impacts</a:t>
            </a:r>
            <a:r>
              <a:rPr lang="en-US" sz="2200" dirty="0">
                <a:solidFill>
                  <a:srgbClr val="000000"/>
                </a:solidFill>
              </a:rPr>
              <a:t> of resources use (including energy use) compared to relevant al-</a:t>
            </a:r>
            <a:r>
              <a:rPr lang="en-US" sz="2200" dirty="0" err="1">
                <a:solidFill>
                  <a:srgbClr val="000000"/>
                </a:solidFill>
              </a:rPr>
              <a:t>ternatives</a:t>
            </a:r>
            <a:r>
              <a:rPr lang="en-US" sz="2200" dirty="0">
                <a:solidFill>
                  <a:srgbClr val="000000"/>
                </a:solidFill>
              </a:rPr>
              <a:t> (Kemp, Pearson 2008, p. 7</a:t>
            </a:r>
            <a:r>
              <a:rPr lang="en-US" sz="2200" dirty="0" smtClean="0">
                <a:solidFill>
                  <a:srgbClr val="000000"/>
                </a:solidFill>
              </a:rPr>
              <a:t>).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83568" y="476672"/>
            <a:ext cx="80648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Eco-innovation, environmental innovation or sustainable innovation?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ea typeface="Calibri"/>
              </a:rPr>
              <a:t>Term “eco-innovation” </a:t>
            </a:r>
            <a:r>
              <a:rPr lang="en-GB" sz="2200" dirty="0">
                <a:ea typeface="Calibri"/>
              </a:rPr>
              <a:t>was initially understood </a:t>
            </a:r>
            <a:r>
              <a:rPr lang="en-US" sz="2200" dirty="0">
                <a:ea typeface="Calibri"/>
              </a:rPr>
              <a:t>as a subset of environmental innovations denoting only those innovations that </a:t>
            </a:r>
            <a:r>
              <a:rPr lang="en-US" sz="2200" b="1" dirty="0">
                <a:ea typeface="Calibri"/>
              </a:rPr>
              <a:t>both lead</a:t>
            </a:r>
            <a:r>
              <a:rPr lang="en-US" sz="2200" dirty="0">
                <a:ea typeface="Calibri"/>
              </a:rPr>
              <a:t> to a better economic and environmental </a:t>
            </a:r>
            <a:r>
              <a:rPr lang="en-US" sz="2200" dirty="0" smtClean="0">
                <a:ea typeface="Calibri"/>
              </a:rPr>
              <a:t>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ea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</a:t>
            </a:r>
            <a:r>
              <a:rPr lang="en-US" sz="2200" dirty="0" smtClean="0"/>
              <a:t>nvironmental </a:t>
            </a:r>
            <a:r>
              <a:rPr lang="en-US" sz="2200" dirty="0"/>
              <a:t>or green innovations concentrate on the environmental </a:t>
            </a:r>
            <a:r>
              <a:rPr lang="en-US" sz="2200" dirty="0" smtClean="0"/>
              <a:t>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Sustainable innovation: </a:t>
            </a:r>
            <a:r>
              <a:rPr lang="en-GB" sz="2200" dirty="0" smtClean="0"/>
              <a:t>An eco-innovation </a:t>
            </a:r>
            <a:r>
              <a:rPr lang="en-GB" sz="2200" dirty="0"/>
              <a:t>is only sustainable if it leads to positive environmental effects for future </a:t>
            </a:r>
            <a:r>
              <a:rPr lang="en-GB" sz="2200" dirty="0" smtClean="0"/>
              <a:t>generations.</a:t>
            </a:r>
            <a:r>
              <a:rPr lang="en-US" sz="2200" dirty="0" smtClean="0"/>
              <a:t> Often used in the social sciences and by politicians but empirical analyses are nearly not possible (because of the time and the social dimension)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32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131840" y="2920796"/>
            <a:ext cx="2664296" cy="1130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3487874" y="3270564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/>
              <a:t>Eco-Innovation</a:t>
            </a:r>
            <a:endParaRPr lang="de-DE" sz="2200" dirty="0"/>
          </a:p>
        </p:txBody>
      </p:sp>
      <p:sp>
        <p:nvSpPr>
          <p:cNvPr id="4" name="Rechteck 3"/>
          <p:cNvSpPr/>
          <p:nvPr/>
        </p:nvSpPr>
        <p:spPr>
          <a:xfrm>
            <a:off x="1547664" y="1004243"/>
            <a:ext cx="2448272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04243"/>
            <a:ext cx="246856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246856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53935"/>
            <a:ext cx="246856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447" y="4725144"/>
            <a:ext cx="2468563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25143"/>
            <a:ext cx="2468563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597149" y="1089749"/>
            <a:ext cx="2496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Regional spill-</a:t>
            </a:r>
            <a:r>
              <a:rPr lang="de-DE" sz="2000" dirty="0" err="1" smtClean="0"/>
              <a:t>overs</a:t>
            </a:r>
            <a:r>
              <a:rPr lang="de-DE" sz="2000" dirty="0" smtClean="0"/>
              <a:t>,</a:t>
            </a:r>
          </a:p>
          <a:p>
            <a:r>
              <a:rPr lang="de-DE" sz="2000" dirty="0" smtClean="0"/>
              <a:t>Location </a:t>
            </a:r>
            <a:r>
              <a:rPr lang="de-DE" sz="2000" dirty="0" err="1" smtClean="0"/>
              <a:t>factors</a:t>
            </a:r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5004049" y="1089749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Technological </a:t>
            </a:r>
            <a:r>
              <a:rPr lang="de-DE" sz="2000" dirty="0" err="1" smtClean="0"/>
              <a:t>capabilities</a:t>
            </a:r>
            <a:r>
              <a:rPr lang="de-DE" sz="2000" dirty="0" smtClean="0"/>
              <a:t> (e.g. R&amp;D, </a:t>
            </a:r>
            <a:r>
              <a:rPr lang="de-DE" sz="2000" dirty="0" err="1" smtClean="0"/>
              <a:t>information</a:t>
            </a:r>
            <a:r>
              <a:rPr lang="de-DE" sz="2000" dirty="0" smtClean="0"/>
              <a:t> </a:t>
            </a:r>
            <a:r>
              <a:rPr lang="de-DE" sz="2000" dirty="0" err="1" smtClean="0"/>
              <a:t>sources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251520" y="2953935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Firm </a:t>
            </a:r>
            <a:r>
              <a:rPr lang="de-DE" sz="2000" dirty="0" err="1" smtClean="0"/>
              <a:t>specific</a:t>
            </a:r>
            <a:r>
              <a:rPr lang="de-DE" sz="2000" dirty="0" smtClean="0"/>
              <a:t> </a:t>
            </a:r>
            <a:r>
              <a:rPr lang="de-DE" sz="2000" dirty="0" err="1" smtClean="0"/>
              <a:t>factors</a:t>
            </a:r>
            <a:r>
              <a:rPr lang="de-DE" sz="2000" dirty="0" smtClean="0"/>
              <a:t> (e.g. </a:t>
            </a:r>
            <a:r>
              <a:rPr lang="de-DE" sz="2000" dirty="0" err="1" smtClean="0"/>
              <a:t>size</a:t>
            </a:r>
            <a:r>
              <a:rPr lang="de-DE" sz="2000" dirty="0" smtClean="0"/>
              <a:t>, </a:t>
            </a:r>
            <a:r>
              <a:rPr lang="de-DE" sz="2000" dirty="0" err="1" smtClean="0"/>
              <a:t>energy</a:t>
            </a:r>
            <a:r>
              <a:rPr lang="de-DE" sz="2000" dirty="0" smtClean="0"/>
              <a:t> </a:t>
            </a:r>
            <a:r>
              <a:rPr lang="de-DE" sz="2000" dirty="0" err="1" smtClean="0"/>
              <a:t>intensity</a:t>
            </a:r>
            <a:r>
              <a:rPr lang="de-DE" sz="2000" dirty="0" smtClean="0"/>
              <a:t>, </a:t>
            </a:r>
            <a:r>
              <a:rPr lang="de-DE" sz="2000" dirty="0" err="1" smtClean="0"/>
              <a:t>green</a:t>
            </a:r>
            <a:r>
              <a:rPr lang="de-DE" sz="2000" dirty="0" smtClean="0"/>
              <a:t> </a:t>
            </a:r>
            <a:r>
              <a:rPr lang="de-DE" sz="2000" dirty="0" err="1" smtClean="0"/>
              <a:t>orientation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6372201" y="3015489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Market </a:t>
            </a:r>
            <a:r>
              <a:rPr lang="de-DE" sz="2000" dirty="0" err="1" smtClean="0"/>
              <a:t>characteristics</a:t>
            </a:r>
            <a:r>
              <a:rPr lang="de-DE" sz="2000" dirty="0" smtClean="0"/>
              <a:t> (e.g. </a:t>
            </a:r>
            <a:r>
              <a:rPr lang="de-DE" sz="2000" dirty="0" err="1" smtClean="0"/>
              <a:t>competition</a:t>
            </a:r>
            <a:r>
              <a:rPr lang="de-DE" sz="2000" dirty="0" smtClean="0"/>
              <a:t> </a:t>
            </a:r>
            <a:r>
              <a:rPr lang="de-DE" sz="2000" dirty="0" err="1" smtClean="0"/>
              <a:t>pressure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1587674" y="4859991"/>
            <a:ext cx="2398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Regulation (e.g. </a:t>
            </a:r>
            <a:r>
              <a:rPr lang="de-DE" sz="2000" dirty="0" err="1" smtClean="0"/>
              <a:t>strictness</a:t>
            </a:r>
            <a:r>
              <a:rPr lang="de-DE" sz="2000" dirty="0" smtClean="0"/>
              <a:t>, </a:t>
            </a:r>
            <a:r>
              <a:rPr lang="de-DE" sz="2000" dirty="0" err="1" smtClean="0"/>
              <a:t>hard</a:t>
            </a:r>
            <a:r>
              <a:rPr lang="de-DE" sz="2000" dirty="0" smtClean="0"/>
              <a:t> </a:t>
            </a:r>
            <a:r>
              <a:rPr lang="de-DE" sz="2000" dirty="0" err="1" smtClean="0"/>
              <a:t>or</a:t>
            </a:r>
            <a:r>
              <a:rPr lang="de-DE" sz="2000" dirty="0" smtClean="0"/>
              <a:t> soft </a:t>
            </a:r>
            <a:r>
              <a:rPr lang="de-DE" sz="2000" dirty="0" err="1" smtClean="0"/>
              <a:t>policy</a:t>
            </a:r>
            <a:r>
              <a:rPr lang="de-DE" sz="2000" dirty="0" smtClean="0"/>
              <a:t> </a:t>
            </a:r>
            <a:r>
              <a:rPr lang="de-DE" sz="2000" dirty="0" err="1" smtClean="0"/>
              <a:t>instruments</a:t>
            </a:r>
            <a:r>
              <a:rPr lang="de-DE" sz="2000" dirty="0" smtClean="0"/>
              <a:t>) 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5112059" y="4849234"/>
            <a:ext cx="225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Demand pull (e.g. environmental </a:t>
            </a:r>
            <a:r>
              <a:rPr lang="de-DE" sz="2000" dirty="0" err="1" smtClean="0"/>
              <a:t>consciousness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3059832" y="2564904"/>
            <a:ext cx="504056" cy="355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>
            <a:off x="5508104" y="2564904"/>
            <a:ext cx="432048" cy="3890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1032" idx="3"/>
          </p:cNvCxnSpPr>
          <p:nvPr/>
        </p:nvCxnSpPr>
        <p:spPr>
          <a:xfrm flipV="1">
            <a:off x="2648075" y="3584773"/>
            <a:ext cx="41175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5940152" y="348600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2796728" y="4051220"/>
            <a:ext cx="691146" cy="6019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 flipV="1">
            <a:off x="5436096" y="4051220"/>
            <a:ext cx="802232" cy="6019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4093345" y="1724323"/>
            <a:ext cx="7666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093345" y="5521710"/>
            <a:ext cx="7666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39552" y="6453336"/>
            <a:ext cx="4214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Source: </a:t>
            </a:r>
            <a:r>
              <a:rPr lang="de-DE" sz="1600" dirty="0" err="1" smtClean="0"/>
              <a:t>Adapted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  <a:r>
              <a:rPr lang="de-DE" sz="1600" dirty="0" err="1" smtClean="0"/>
              <a:t>Horbach</a:t>
            </a:r>
            <a:r>
              <a:rPr lang="de-DE" sz="1600" dirty="0" smtClean="0"/>
              <a:t> et al. (2012).</a:t>
            </a:r>
            <a:endParaRPr lang="de-DE" sz="1600" dirty="0"/>
          </a:p>
        </p:txBody>
      </p:sp>
      <p:sp>
        <p:nvSpPr>
          <p:cNvPr id="30" name="Rechteck 29"/>
          <p:cNvSpPr/>
          <p:nvPr/>
        </p:nvSpPr>
        <p:spPr>
          <a:xfrm>
            <a:off x="2265064" y="260647"/>
            <a:ext cx="4971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err="1"/>
              <a:t>Determinants</a:t>
            </a:r>
            <a:r>
              <a:rPr lang="de-DE" sz="2400" b="1" dirty="0"/>
              <a:t> </a:t>
            </a:r>
            <a:r>
              <a:rPr lang="de-DE" sz="2400" b="1" dirty="0" err="1"/>
              <a:t>of</a:t>
            </a:r>
            <a:r>
              <a:rPr lang="de-DE" sz="2400" b="1" dirty="0"/>
              <a:t> </a:t>
            </a:r>
            <a:r>
              <a:rPr lang="de-DE" sz="2400" b="1" dirty="0" err="1" smtClean="0"/>
              <a:t>eco</a:t>
            </a:r>
            <a:r>
              <a:rPr lang="de-DE" sz="2400" b="1" dirty="0" smtClean="0"/>
              <a:t>-innovation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13317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23850" y="222250"/>
            <a:ext cx="8496300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de-DE" sz="2800" b="1" dirty="0" smtClean="0"/>
              <a:t>3.1 Data bases and methods</a:t>
            </a:r>
          </a:p>
          <a:p>
            <a:endParaRPr lang="en-GB" altLang="de-DE" sz="2800" b="1" dirty="0"/>
          </a:p>
          <a:p>
            <a:r>
              <a:rPr lang="en-GB" altLang="de-DE" sz="2800" b="1" dirty="0" smtClean="0"/>
              <a:t>Use </a:t>
            </a:r>
            <a:r>
              <a:rPr lang="en-GB" altLang="de-DE" sz="2800" b="1" dirty="0"/>
              <a:t>of survey data to analyse eco-innovation:</a:t>
            </a:r>
          </a:p>
          <a:p>
            <a:endParaRPr lang="en-GB" altLang="de-DE" dirty="0"/>
          </a:p>
          <a:p>
            <a:r>
              <a:rPr lang="en-US" altLang="de-DE" sz="2400" dirty="0"/>
              <a:t>Main </a:t>
            </a:r>
            <a:r>
              <a:rPr lang="en-US" altLang="de-DE" sz="2400" dirty="0" smtClean="0"/>
              <a:t>source: </a:t>
            </a:r>
            <a:r>
              <a:rPr lang="en-US" altLang="de-DE" sz="2400" dirty="0"/>
              <a:t>Community Innovation Survey, special </a:t>
            </a:r>
            <a:r>
              <a:rPr lang="en-US" altLang="de-DE" sz="2400" dirty="0" smtClean="0"/>
              <a:t>modules </a:t>
            </a:r>
            <a:r>
              <a:rPr lang="en-US" altLang="de-DE" sz="2400" dirty="0"/>
              <a:t>on eco-innovation in 2009 and 2015, filter </a:t>
            </a:r>
            <a:r>
              <a:rPr lang="en-US" altLang="de-DE" sz="2400" dirty="0" smtClean="0"/>
              <a:t>questions </a:t>
            </a:r>
            <a:r>
              <a:rPr lang="en-US" altLang="de-DE" sz="2400" dirty="0"/>
              <a:t>in earlier waves</a:t>
            </a:r>
          </a:p>
          <a:p>
            <a:endParaRPr lang="en-GB" altLang="de-DE" sz="2400" i="1" dirty="0" smtClean="0"/>
          </a:p>
          <a:p>
            <a:endParaRPr lang="en-GB" altLang="de-DE" sz="2400" i="1" dirty="0"/>
          </a:p>
          <a:p>
            <a:r>
              <a:rPr lang="en-GB" altLang="de-DE" sz="2600" i="1" dirty="0"/>
              <a:t>Advantages</a:t>
            </a:r>
          </a:p>
          <a:p>
            <a:endParaRPr lang="en-GB" altLang="de-DE" sz="2400" i="1" dirty="0"/>
          </a:p>
          <a:p>
            <a:pPr>
              <a:buFontTx/>
              <a:buChar char="•"/>
            </a:pPr>
            <a:r>
              <a:rPr lang="en-GB" altLang="de-DE" sz="2400" dirty="0"/>
              <a:t> </a:t>
            </a:r>
            <a:r>
              <a:rPr lang="en-GB" altLang="de-DE" dirty="0"/>
              <a:t>	</a:t>
            </a:r>
            <a:r>
              <a:rPr lang="en-GB" altLang="de-DE" sz="2400" dirty="0"/>
              <a:t>Allow </a:t>
            </a:r>
            <a:r>
              <a:rPr lang="en-GB" altLang="de-DE" sz="2400" dirty="0" smtClean="0"/>
              <a:t>including </a:t>
            </a:r>
            <a:r>
              <a:rPr lang="en-GB" altLang="de-DE" sz="2400" dirty="0"/>
              <a:t>many different determinants and control 	variables</a:t>
            </a:r>
          </a:p>
          <a:p>
            <a:pPr>
              <a:buFontTx/>
              <a:buChar char="•"/>
            </a:pPr>
            <a:endParaRPr lang="en-GB" altLang="de-DE" sz="2400" dirty="0"/>
          </a:p>
          <a:p>
            <a:pPr>
              <a:buFontTx/>
              <a:buChar char="•"/>
            </a:pPr>
            <a:r>
              <a:rPr lang="en-GB" altLang="de-DE" sz="2400" dirty="0"/>
              <a:t> 	Detailed analyses at the firm </a:t>
            </a:r>
            <a:r>
              <a:rPr lang="en-GB" altLang="de-DE" sz="2400" dirty="0" smtClean="0"/>
              <a:t>level 	</a:t>
            </a:r>
            <a:endParaRPr lang="en-GB" altLang="de-DE" sz="2400" dirty="0"/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9735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71674" y="332656"/>
            <a:ext cx="8208962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de-DE" sz="2600" i="1" dirty="0"/>
              <a:t>Restrictions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de-DE" sz="2400" dirty="0" smtClean="0"/>
              <a:t> </a:t>
            </a:r>
            <a:r>
              <a:rPr lang="en-GB" altLang="de-DE" sz="2400" dirty="0"/>
              <a:t>	Lack of panel data so that dynamic analyses of eco-	innovation are very rare, one point in time surveys 	dominate the empirical literature </a:t>
            </a:r>
            <a:r>
              <a:rPr lang="en-GB" altLang="de-DE" sz="2400" dirty="0" smtClean="0"/>
              <a:t>(problems </a:t>
            </a:r>
            <a:r>
              <a:rPr lang="en-GB" altLang="de-DE" sz="2400" dirty="0"/>
              <a:t>of causality 	and endogeneity</a:t>
            </a:r>
            <a:r>
              <a:rPr lang="en-GB" altLang="de-DE" sz="2400" dirty="0" smtClean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altLang="de-DE" sz="24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de-DE" sz="2400" dirty="0" smtClean="0"/>
              <a:t> </a:t>
            </a:r>
            <a:r>
              <a:rPr lang="en-GB" altLang="de-DE" sz="2400" dirty="0"/>
              <a:t>	</a:t>
            </a:r>
            <a:r>
              <a:rPr lang="en-GB" altLang="ja-JP" sz="2400" dirty="0">
                <a:ea typeface="ＭＳ Ｐゴシック" charset="-128"/>
              </a:rPr>
              <a:t>Analysis of innovation systems including networks of 	firms and stakeholders is only partially </a:t>
            </a:r>
            <a:r>
              <a:rPr lang="en-GB" altLang="ja-JP" sz="2400" dirty="0" smtClean="0">
                <a:ea typeface="ＭＳ Ｐゴシック" charset="-128"/>
              </a:rPr>
              <a:t>possible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altLang="ja-JP" sz="2400" dirty="0">
              <a:ea typeface="ＭＳ Ｐゴシック" charset="-128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ja-JP" sz="2400" dirty="0" smtClean="0">
                <a:ea typeface="ＭＳ Ｐゴシック" charset="-128"/>
              </a:rPr>
              <a:t> </a:t>
            </a:r>
            <a:r>
              <a:rPr lang="en-GB" altLang="ja-JP" sz="2400" dirty="0">
                <a:ea typeface="ＭＳ Ｐゴシック" charset="-128"/>
              </a:rPr>
              <a:t>	</a:t>
            </a:r>
            <a:r>
              <a:rPr lang="en-GB" altLang="ja-JP" sz="2400" dirty="0" smtClean="0">
                <a:ea typeface="ＭＳ Ｐゴシック" charset="-128"/>
              </a:rPr>
              <a:t>Limited</a:t>
            </a:r>
            <a:r>
              <a:rPr lang="en-GB" altLang="ja-JP" sz="2400" dirty="0" smtClean="0">
                <a:ea typeface="ＭＳ Ｐゴシック" charset="-128"/>
              </a:rPr>
              <a:t> </a:t>
            </a:r>
            <a:r>
              <a:rPr lang="en-GB" altLang="ja-JP" sz="2400" dirty="0">
                <a:ea typeface="ＭＳ Ｐゴシック" charset="-128"/>
              </a:rPr>
              <a:t>measurability of </a:t>
            </a:r>
            <a:r>
              <a:rPr lang="en-GB" altLang="ja-JP" sz="2400" dirty="0" smtClean="0">
                <a:ea typeface="ＭＳ Ｐゴシック" charset="-128"/>
              </a:rPr>
              <a:t>latent variables such as </a:t>
            </a:r>
            <a:r>
              <a:rPr lang="en-GB" altLang="ja-JP" sz="2400" dirty="0" smtClean="0">
                <a:ea typeface="ＭＳ Ｐゴシック" charset="-128"/>
              </a:rPr>
              <a:t>the </a:t>
            </a:r>
            <a:r>
              <a:rPr lang="en-GB" altLang="ja-JP" sz="2400" dirty="0">
                <a:ea typeface="ＭＳ Ｐゴシック" charset="-128"/>
              </a:rPr>
              <a:t>	greenness of firms or policy stringency</a:t>
            </a:r>
            <a:endParaRPr lang="de-DE" altLang="de-DE" sz="2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7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03213" y="495300"/>
            <a:ext cx="86614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2400" b="1" dirty="0" err="1"/>
              <a:t>Typical</a:t>
            </a:r>
            <a:r>
              <a:rPr lang="de-DE" altLang="de-DE" sz="2400" b="1" dirty="0"/>
              <a:t> </a:t>
            </a:r>
            <a:r>
              <a:rPr lang="de-DE" altLang="de-DE" sz="2400" b="1" dirty="0" err="1"/>
              <a:t>survey</a:t>
            </a:r>
            <a:r>
              <a:rPr lang="de-DE" altLang="de-DE" sz="2400" b="1" dirty="0"/>
              <a:t> </a:t>
            </a:r>
            <a:r>
              <a:rPr lang="de-DE" altLang="de-DE" sz="2400" b="1" dirty="0" err="1"/>
              <a:t>indicators</a:t>
            </a:r>
            <a:r>
              <a:rPr lang="de-DE" altLang="de-DE" sz="2400" b="1" dirty="0"/>
              <a:t> </a:t>
            </a:r>
            <a:r>
              <a:rPr lang="de-DE" altLang="de-DE" sz="2400" b="1" dirty="0" err="1"/>
              <a:t>for</a:t>
            </a:r>
            <a:r>
              <a:rPr lang="de-DE" altLang="de-DE" sz="2400" b="1" dirty="0"/>
              <a:t> </a:t>
            </a:r>
            <a:r>
              <a:rPr lang="de-DE" altLang="de-DE" sz="2400" b="1" dirty="0" err="1"/>
              <a:t>measuring</a:t>
            </a:r>
            <a:r>
              <a:rPr lang="de-DE" altLang="de-DE" sz="2400" b="1" dirty="0"/>
              <a:t> </a:t>
            </a:r>
            <a:r>
              <a:rPr lang="de-DE" altLang="de-DE" sz="2400" b="1" dirty="0" err="1"/>
              <a:t>eco</a:t>
            </a:r>
            <a:r>
              <a:rPr lang="de-DE" altLang="de-DE" sz="2400" b="1" dirty="0"/>
              <a:t>-innovation:</a:t>
            </a:r>
          </a:p>
          <a:p>
            <a:endParaRPr lang="de-DE" altLang="de-DE" sz="2400" dirty="0"/>
          </a:p>
          <a:p>
            <a:pPr>
              <a:buFontTx/>
              <a:buChar char="•"/>
            </a:pPr>
            <a:r>
              <a:rPr lang="de-DE" altLang="de-DE" sz="2400" dirty="0"/>
              <a:t>	R&amp;D </a:t>
            </a:r>
            <a:r>
              <a:rPr lang="de-DE" altLang="de-DE" sz="2400" dirty="0" err="1"/>
              <a:t>expenditures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or</a:t>
            </a:r>
            <a:r>
              <a:rPr lang="de-DE" altLang="de-DE" sz="2400" dirty="0"/>
              <a:t> an </a:t>
            </a:r>
            <a:r>
              <a:rPr lang="de-DE" altLang="de-DE" sz="2400" dirty="0" err="1"/>
              <a:t>environmentally</a:t>
            </a:r>
            <a:r>
              <a:rPr lang="de-DE" altLang="de-DE" sz="2400" dirty="0"/>
              <a:t> </a:t>
            </a:r>
            <a:r>
              <a:rPr lang="de-DE" altLang="de-DE" sz="2400" dirty="0" err="1"/>
              <a:t>related</a:t>
            </a:r>
            <a:r>
              <a:rPr lang="de-DE" altLang="de-DE" sz="2400" dirty="0"/>
              <a:t> R&amp;D 	</a:t>
            </a:r>
            <a:r>
              <a:rPr lang="de-DE" altLang="de-DE" sz="2400" dirty="0" err="1"/>
              <a:t>budget</a:t>
            </a:r>
            <a:endParaRPr lang="de-DE" altLang="de-DE" sz="2400" dirty="0"/>
          </a:p>
          <a:p>
            <a:pPr>
              <a:buFontTx/>
              <a:buChar char="•"/>
            </a:pPr>
            <a:endParaRPr lang="de-DE" altLang="de-DE" sz="2400" dirty="0"/>
          </a:p>
          <a:p>
            <a:pPr>
              <a:buFontTx/>
              <a:buChar char="•"/>
            </a:pPr>
            <a:r>
              <a:rPr lang="de-DE" altLang="de-DE" sz="2400" dirty="0"/>
              <a:t> 	</a:t>
            </a:r>
            <a:r>
              <a:rPr lang="de-DE" altLang="de-DE" sz="2400" dirty="0" err="1"/>
              <a:t>Introduction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of</a:t>
            </a:r>
            <a:r>
              <a:rPr lang="de-DE" altLang="de-DE" sz="2400" dirty="0"/>
              <a:t> </a:t>
            </a:r>
            <a:r>
              <a:rPr lang="de-DE" altLang="de-DE" sz="2400" dirty="0" err="1"/>
              <a:t>new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modified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environmentally</a:t>
            </a:r>
            <a:r>
              <a:rPr lang="de-DE" altLang="de-DE" sz="2400" dirty="0"/>
              <a:t> </a:t>
            </a:r>
            <a:r>
              <a:rPr lang="de-DE" altLang="de-DE" sz="2400" dirty="0" err="1"/>
              <a:t>related</a:t>
            </a:r>
            <a:r>
              <a:rPr lang="de-DE" altLang="de-DE" sz="2400" dirty="0"/>
              <a:t> 	</a:t>
            </a:r>
            <a:r>
              <a:rPr lang="de-DE" altLang="de-DE" sz="2400" dirty="0" err="1"/>
              <a:t>products</a:t>
            </a:r>
            <a:endParaRPr lang="de-DE" altLang="de-DE" sz="2400" dirty="0"/>
          </a:p>
          <a:p>
            <a:pPr>
              <a:buFontTx/>
              <a:buChar char="•"/>
            </a:pPr>
            <a:endParaRPr lang="de-DE" altLang="de-DE" sz="2400" dirty="0"/>
          </a:p>
          <a:p>
            <a:pPr>
              <a:buFontTx/>
              <a:buChar char="•"/>
            </a:pPr>
            <a:r>
              <a:rPr lang="de-DE" altLang="de-DE" sz="2400" dirty="0"/>
              <a:t> 	</a:t>
            </a:r>
            <a:r>
              <a:rPr lang="de-DE" altLang="de-DE" sz="2400" dirty="0" smtClean="0"/>
              <a:t>Cleaner </a:t>
            </a:r>
            <a:r>
              <a:rPr lang="de-DE" altLang="de-DE" sz="2400" dirty="0" err="1"/>
              <a:t>production</a:t>
            </a:r>
            <a:r>
              <a:rPr lang="de-DE" altLang="de-DE" sz="2400" dirty="0"/>
              <a:t> versus end-</a:t>
            </a:r>
            <a:r>
              <a:rPr lang="de-DE" altLang="de-DE" sz="2400" dirty="0" err="1"/>
              <a:t>of</a:t>
            </a:r>
            <a:r>
              <a:rPr lang="de-DE" altLang="de-DE" sz="2400" dirty="0"/>
              <a:t>-pipe, </a:t>
            </a:r>
            <a:r>
              <a:rPr lang="de-DE" altLang="de-DE" sz="2400" dirty="0" err="1"/>
              <a:t>process</a:t>
            </a:r>
            <a:r>
              <a:rPr lang="de-DE" altLang="de-DE" sz="2400" dirty="0"/>
              <a:t> versus 	</a:t>
            </a:r>
            <a:r>
              <a:rPr lang="de-DE" altLang="de-DE" sz="2400" dirty="0" err="1"/>
              <a:t>product</a:t>
            </a:r>
            <a:r>
              <a:rPr lang="de-DE" altLang="de-DE" sz="2400" dirty="0"/>
              <a:t> </a:t>
            </a:r>
            <a:r>
              <a:rPr lang="de-DE" altLang="de-DE" sz="2400" dirty="0" err="1" smtClean="0"/>
              <a:t>innovations</a:t>
            </a:r>
            <a:endParaRPr lang="de-DE" altLang="de-DE" sz="2400" dirty="0" smtClean="0"/>
          </a:p>
          <a:p>
            <a:pPr>
              <a:buFontTx/>
              <a:buChar char="•"/>
            </a:pPr>
            <a:endParaRPr lang="de-DE" altLang="de-DE" sz="2400" dirty="0"/>
          </a:p>
          <a:p>
            <a:pPr>
              <a:buFontTx/>
              <a:buChar char="•"/>
            </a:pPr>
            <a:r>
              <a:rPr lang="de-DE" altLang="de-DE" sz="2400" dirty="0" smtClean="0"/>
              <a:t> 	Eco-</a:t>
            </a:r>
            <a:r>
              <a:rPr lang="de-DE" altLang="de-DE" sz="2400" dirty="0" err="1" smtClean="0"/>
              <a:t>innovations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by</a:t>
            </a:r>
            <a:r>
              <a:rPr lang="de-DE" altLang="de-DE" sz="2400" dirty="0" smtClean="0"/>
              <a:t> type </a:t>
            </a:r>
            <a:r>
              <a:rPr lang="de-DE" altLang="de-DE" sz="2400" dirty="0" err="1" smtClean="0"/>
              <a:t>of</a:t>
            </a:r>
            <a:r>
              <a:rPr lang="de-DE" altLang="de-DE" sz="2400" dirty="0" smtClean="0"/>
              <a:t> environmental </a:t>
            </a:r>
            <a:r>
              <a:rPr lang="de-DE" altLang="de-DE" sz="2400" dirty="0" err="1" smtClean="0"/>
              <a:t>impact</a:t>
            </a:r>
            <a:endParaRPr lang="de-DE" altLang="de-DE" sz="2400" dirty="0"/>
          </a:p>
          <a:p>
            <a:endParaRPr lang="de-DE" altLang="de-DE" sz="2600" dirty="0"/>
          </a:p>
        </p:txBody>
      </p:sp>
    </p:spTree>
    <p:extLst>
      <p:ext uri="{BB962C8B-B14F-4D97-AF65-F5344CB8AC3E}">
        <p14:creationId xmlns:p14="http://schemas.microsoft.com/office/powerpoint/2010/main" val="314870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9512" y="404664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ea typeface="Times New Roman"/>
                <a:cs typeface="Times New Roman"/>
              </a:rPr>
              <a:t>Innovations with environmental </a:t>
            </a:r>
            <a:r>
              <a:rPr lang="en-GB" sz="2400" b="1" dirty="0" smtClean="0">
                <a:ea typeface="Times New Roman"/>
                <a:cs typeface="Times New Roman"/>
              </a:rPr>
              <a:t>benefits in the CIS questionnaire 2015</a:t>
            </a:r>
          </a:p>
          <a:p>
            <a:endParaRPr lang="en-US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innovation with environmental benefits is a new or significantly improved product (good or service), process, </a:t>
            </a:r>
            <a:r>
              <a:rPr lang="en-US" sz="2400" dirty="0" err="1"/>
              <a:t>organisational</a:t>
            </a:r>
            <a:r>
              <a:rPr lang="en-US" sz="2400" dirty="0"/>
              <a:t> method or marketing method that creates environmental benefits compared to alternatives. </a:t>
            </a:r>
            <a:endParaRPr lang="en-US" sz="2400" dirty="0" smtClean="0"/>
          </a:p>
          <a:p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 smtClean="0"/>
              <a:t>• 	The </a:t>
            </a:r>
            <a:r>
              <a:rPr lang="en-US" sz="2400" dirty="0"/>
              <a:t>environmental benefits can be the primary objective of </a:t>
            </a:r>
            <a:r>
              <a:rPr lang="en-US" sz="2400" dirty="0" smtClean="0"/>
              <a:t>	the innovation </a:t>
            </a:r>
            <a:r>
              <a:rPr lang="en-US" sz="2400" dirty="0"/>
              <a:t>or a by-product of other objectives. </a:t>
            </a:r>
            <a:endParaRPr lang="en-US" sz="2400" dirty="0" smtClean="0"/>
          </a:p>
          <a:p>
            <a:pPr>
              <a:tabLst>
                <a:tab pos="542925" algn="l"/>
              </a:tabLst>
            </a:pPr>
            <a:endParaRPr lang="en-US" sz="2400" dirty="0"/>
          </a:p>
          <a:p>
            <a:pPr>
              <a:tabLst>
                <a:tab pos="542925" algn="l"/>
              </a:tabLst>
            </a:pPr>
            <a:r>
              <a:rPr lang="en-US" sz="2400" dirty="0"/>
              <a:t>•	The environmental benefits of an innovation can occur </a:t>
            </a:r>
            <a:r>
              <a:rPr lang="en-US" sz="2400" dirty="0" smtClean="0"/>
              <a:t>	during the production </a:t>
            </a:r>
            <a:r>
              <a:rPr lang="en-US" sz="2400" dirty="0"/>
              <a:t>of a good or service, or during its </a:t>
            </a:r>
            <a:r>
              <a:rPr lang="en-US" sz="2400" dirty="0" smtClean="0"/>
              <a:t>	consumption </a:t>
            </a:r>
            <a:r>
              <a:rPr lang="en-US" sz="2400" dirty="0"/>
              <a:t>or use by </a:t>
            </a:r>
            <a:r>
              <a:rPr lang="en-US" sz="2400" dirty="0" smtClean="0"/>
              <a:t>the </a:t>
            </a:r>
            <a:r>
              <a:rPr lang="en-US" sz="2400" dirty="0"/>
              <a:t>end user of a product. The end </a:t>
            </a:r>
            <a:r>
              <a:rPr lang="en-US" sz="2400" dirty="0" smtClean="0"/>
              <a:t>	user </a:t>
            </a:r>
            <a:r>
              <a:rPr lang="en-US" sz="2400" dirty="0"/>
              <a:t>can be an individual, another </a:t>
            </a:r>
            <a:r>
              <a:rPr lang="en-US" sz="2400" dirty="0" smtClean="0"/>
              <a:t>enterprise</a:t>
            </a:r>
            <a:r>
              <a:rPr lang="en-US" sz="2400" dirty="0"/>
              <a:t>, the </a:t>
            </a:r>
            <a:r>
              <a:rPr lang="en-US" sz="2400" dirty="0" smtClean="0"/>
              <a:t>	Government</a:t>
            </a:r>
            <a:r>
              <a:rPr lang="en-US" sz="2400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39500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1213</Words>
  <Application>Microsoft Office PowerPoint</Application>
  <PresentationFormat>Bildschirmpräsentation (4:3)</PresentationFormat>
  <Paragraphs>273</Paragraphs>
  <Slides>28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28</vt:i4>
      </vt:variant>
    </vt:vector>
  </HeadingPairs>
  <TitlesOfParts>
    <vt:vector size="32" baseType="lpstr">
      <vt:lpstr>Standarddesign</vt:lpstr>
      <vt:lpstr>1_Standarddesign</vt:lpstr>
      <vt:lpstr>2_Standarddesign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Horbach</dc:creator>
  <cp:lastModifiedBy>Jens Horbach</cp:lastModifiedBy>
  <cp:revision>130</cp:revision>
  <dcterms:created xsi:type="dcterms:W3CDTF">2010-09-20T06:56:20Z</dcterms:created>
  <dcterms:modified xsi:type="dcterms:W3CDTF">2017-06-28T08:25:56Z</dcterms:modified>
</cp:coreProperties>
</file>